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  <p:sldMasterId id="2147483661" r:id="rId2"/>
  </p:sldMasterIdLst>
  <p:notesMasterIdLst>
    <p:notesMasterId r:id="rId53"/>
  </p:notesMasterIdLst>
  <p:sldIdLst>
    <p:sldId id="256" r:id="rId3"/>
    <p:sldId id="257" r:id="rId4"/>
    <p:sldId id="31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3" r:id="rId39"/>
    <p:sldId id="294" r:id="rId40"/>
    <p:sldId id="295" r:id="rId41"/>
    <p:sldId id="296" r:id="rId42"/>
    <p:sldId id="298" r:id="rId43"/>
    <p:sldId id="299" r:id="rId44"/>
    <p:sldId id="302" r:id="rId45"/>
    <p:sldId id="303" r:id="rId46"/>
    <p:sldId id="309" r:id="rId47"/>
    <p:sldId id="304" r:id="rId48"/>
    <p:sldId id="305" r:id="rId49"/>
    <p:sldId id="306" r:id="rId50"/>
    <p:sldId id="307" r:id="rId51"/>
    <p:sldId id="308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Questrial" panose="02000000000000000000" pitchFamily="2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E05022-F4A6-4A4F-9C0C-CD32DCA5FA03}">
  <a:tblStyle styleId="{7EE05022-F4A6-4A4F-9C0C-CD32DCA5FA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a6205cf5c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a6205cf5c_1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4a6205cf5c_1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2" name="Google Shape;5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8" name="Google Shape;55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2" name="Google Shape;5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a6205cf5c_1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7" name="Google Shape;607;g4a6205cf5c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3" name="Google Shape;6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61" name="Google Shape;661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2" name="Google Shape;692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4a6205cf5c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7" name="Google Shape;717;g4a6205cf5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a6205cf5c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9" name="Google Shape;739;g4a6205cf5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a69fd73b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a69fd73b7_1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4a69fd73b7_1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61" name="Google Shape;76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90" name="Google Shape;79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a6205cf5c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a6205cf5c_1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g4a6205cf5c_1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2" name="Google Shape;82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3" name="Google Shape;82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4a6205cf5c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7" name="Google Shape;847;g4a6205cf5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a6205cf5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a6205cf5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4a6205cf5c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9" name="Google Shape;8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8" name="Google Shape;928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2" name="Google Shape;95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5" name="Google Shape;9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2" name="Google Shape;100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6" name="Google Shape;105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0" name="Google Shape;10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1" name="Google Shape;116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5" name="Google Shape;118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4a6205cf5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4a6205cf5c_1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4a6205cf5c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4378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4a746ad910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4a746ad910_4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g4a746ad910_4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8" name="Google Shape;123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7" name="Google Shape;124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6" name="Google Shape;125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5" name="Google Shape;1265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6" name="Google Shape;1266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875303" y="497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 rot="5400000">
            <a:off x="3872484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12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875303" y="497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4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875303" y="497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2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875303" y="497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3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/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4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875303" y="497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Questrial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  <p:txBody>
          <a:bodyPr spcFirstLastPara="1" wrap="square" lIns="457200" tIns="365750" rIns="45700" bIns="45700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Questrial"/>
              <a:buNone/>
              <a:defRPr sz="3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" name="Google Shape;79;p10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75303" y="497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 rot="10800000">
            <a:off x="740725" y="34237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Questrial"/>
              <a:buNone/>
              <a:defRPr sz="5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/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Questrial"/>
              <a:buChar char=" "/>
              <a:defRPr sz="22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•"/>
              <a:defRPr sz="14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p13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sv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/>
              <a:t>BIKE SHARE PREDICTION ANALYSIS</a:t>
            </a: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GROUP 13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p24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p24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>
            <a:off x="58250" y="615800"/>
            <a:ext cx="44853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CORRELATION</a:t>
            </a:r>
            <a:endParaRPr/>
          </a:p>
        </p:txBody>
      </p:sp>
      <p:cxnSp>
        <p:nvCxnSpPr>
          <p:cNvPr id="277" name="Google Shape;277;p24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984" y="1044275"/>
            <a:ext cx="6896935" cy="4551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4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280" name="Google Shape;280;p24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281" name="Google Shape;281;p24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282" name="Google Shape;282;p24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24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24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24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24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24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88" name="Google Shape;288;p2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9" name="Google Shape;289;p24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" name="Google Shape;296;p2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25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8" name="Google Shape;298;p25"/>
          <p:cNvSpPr txBox="1">
            <a:spLocks noGrp="1"/>
          </p:cNvSpPr>
          <p:nvPr>
            <p:ph type="title"/>
          </p:nvPr>
        </p:nvSpPr>
        <p:spPr>
          <a:xfrm>
            <a:off x="578350" y="305683"/>
            <a:ext cx="337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SEASON </a:t>
            </a:r>
            <a:endParaRPr/>
          </a:p>
        </p:txBody>
      </p:sp>
      <p:cxnSp>
        <p:nvCxnSpPr>
          <p:cNvPr id="299" name="Google Shape;299;p25"/>
          <p:cNvCxnSpPr/>
          <p:nvPr/>
        </p:nvCxnSpPr>
        <p:spPr>
          <a:xfrm>
            <a:off x="642248" y="131046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0" name="Google Shape;300;p25"/>
          <p:cNvPicPr preferRelativeResize="0"/>
          <p:nvPr/>
        </p:nvPicPr>
        <p:blipFill rotWithShape="1">
          <a:blip r:embed="rId3">
            <a:alphaModFix/>
          </a:blip>
          <a:srcRect t="-1" b="972"/>
          <a:stretch/>
        </p:blipFill>
        <p:spPr>
          <a:xfrm>
            <a:off x="7080789" y="111922"/>
            <a:ext cx="4521457" cy="302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0789" y="3257316"/>
            <a:ext cx="4521459" cy="300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224" y="1652964"/>
            <a:ext cx="6572924" cy="439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5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304" name="Google Shape;304;p25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305" name="Google Shape;305;p25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306" name="Google Shape;306;p25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7" name="Google Shape;307;p25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8" name="Google Shape;308;p25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9" name="Google Shape;309;p25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25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25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12" name="Google Shape;312;p2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3" name="Google Shape;313;p25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26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" name="Google Shape;321;p26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22" name="Google Shape;322;p26"/>
          <p:cNvSpPr txBox="1">
            <a:spLocks noGrp="1"/>
          </p:cNvSpPr>
          <p:nvPr>
            <p:ph type="title"/>
          </p:nvPr>
        </p:nvSpPr>
        <p:spPr>
          <a:xfrm>
            <a:off x="753700" y="539483"/>
            <a:ext cx="3378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HOLIDAY</a:t>
            </a: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  <p:cxnSp>
        <p:nvCxnSpPr>
          <p:cNvPr id="323" name="Google Shape;323;p26"/>
          <p:cNvCxnSpPr/>
          <p:nvPr/>
        </p:nvCxnSpPr>
        <p:spPr>
          <a:xfrm>
            <a:off x="817598" y="154426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776" y="1720964"/>
            <a:ext cx="6218649" cy="415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631" y="175060"/>
            <a:ext cx="4565507" cy="282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6631" y="3206546"/>
            <a:ext cx="4565507" cy="31539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7" name="Google Shape;327;p26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328" name="Google Shape;328;p26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329" name="Google Shape;329;p26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330" name="Google Shape;330;p26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26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26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26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26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26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36" name="Google Shape;336;p26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7" name="Google Shape;337;p26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2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" name="Google Shape;345;p27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6" name="Google Shape;346;p27"/>
          <p:cNvSpPr txBox="1">
            <a:spLocks noGrp="1"/>
          </p:cNvSpPr>
          <p:nvPr>
            <p:ph type="title"/>
          </p:nvPr>
        </p:nvSpPr>
        <p:spPr>
          <a:xfrm>
            <a:off x="597825" y="370200"/>
            <a:ext cx="4253400" cy="11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WORKING DAY</a:t>
            </a: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  <p:cxnSp>
        <p:nvCxnSpPr>
          <p:cNvPr id="347" name="Google Shape;347;p27"/>
          <p:cNvCxnSpPr/>
          <p:nvPr/>
        </p:nvCxnSpPr>
        <p:spPr>
          <a:xfrm>
            <a:off x="661723" y="1583239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8" name="Google Shape;3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726" y="1705218"/>
            <a:ext cx="6318725" cy="420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2828" y="119065"/>
            <a:ext cx="4539023" cy="30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2828" y="3200483"/>
            <a:ext cx="4539023" cy="31077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7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352" name="Google Shape;352;p27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353" name="Google Shape;353;p27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354" name="Google Shape;354;p27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27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27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27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27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27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60" name="Google Shape;360;p2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1" name="Google Shape;361;p27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" name="Google Shape;368;p28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9" name="Google Shape;369;p28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70" name="Google Shape;370;p28"/>
          <p:cNvSpPr txBox="1">
            <a:spLocks noGrp="1"/>
          </p:cNvSpPr>
          <p:nvPr>
            <p:ph type="title"/>
          </p:nvPr>
        </p:nvSpPr>
        <p:spPr>
          <a:xfrm>
            <a:off x="617300" y="545534"/>
            <a:ext cx="3378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WEEKDAY</a:t>
            </a: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  <p:cxnSp>
        <p:nvCxnSpPr>
          <p:cNvPr id="371" name="Google Shape;371;p28"/>
          <p:cNvCxnSpPr/>
          <p:nvPr/>
        </p:nvCxnSpPr>
        <p:spPr>
          <a:xfrm>
            <a:off x="681198" y="1388389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72" name="Google Shape;37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126" y="1597601"/>
            <a:ext cx="6256325" cy="41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66576" y="-11"/>
            <a:ext cx="4421905" cy="299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6575" y="3113590"/>
            <a:ext cx="4421905" cy="2874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8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376" name="Google Shape;376;p28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377" name="Google Shape;377;p28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378" name="Google Shape;378;p28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28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28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28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28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28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384" name="Google Shape;384;p2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5" name="Google Shape;385;p28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9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29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3" name="Google Shape;393;p29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94" name="Google Shape;394;p29"/>
          <p:cNvSpPr txBox="1">
            <a:spLocks noGrp="1"/>
          </p:cNvSpPr>
          <p:nvPr>
            <p:ph type="title"/>
          </p:nvPr>
        </p:nvSpPr>
        <p:spPr>
          <a:xfrm>
            <a:off x="539375" y="467604"/>
            <a:ext cx="33780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WEATHER</a:t>
            </a: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  <p:cxnSp>
        <p:nvCxnSpPr>
          <p:cNvPr id="395" name="Google Shape;395;p29"/>
          <p:cNvCxnSpPr/>
          <p:nvPr/>
        </p:nvCxnSpPr>
        <p:spPr>
          <a:xfrm>
            <a:off x="603273" y="13689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96" name="Google Shape;39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126" y="1617076"/>
            <a:ext cx="6116175" cy="40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6855" y="215128"/>
            <a:ext cx="4347493" cy="284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06855" y="3272488"/>
            <a:ext cx="4347494" cy="30109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29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400" name="Google Shape;400;p29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401" name="Google Shape;401;p29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402" name="Google Shape;402;p29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29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29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29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29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29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408" name="Google Shape;408;p2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9" name="Google Shape;409;p29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Model1</a:t>
            </a:r>
            <a:endParaRPr/>
          </a:p>
        </p:txBody>
      </p:sp>
      <p:sp>
        <p:nvSpPr>
          <p:cNvPr id="416" name="Google Shape;416;p30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000" cy="4572000"/>
          </a:xfrm>
          <a:prstGeom prst="rect">
            <a:avLst/>
          </a:prstGeom>
        </p:spPr>
        <p:txBody>
          <a:bodyPr spcFirstLastPara="1" wrap="square" lIns="457200" tIns="365750" rIns="4570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417" name="Google Shape;417;p30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Additive Model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4" name="Google Shape;424;p3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5" name="Google Shape;425;p31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700700" y="1573409"/>
            <a:ext cx="33780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SPLIT DATA</a:t>
            </a:r>
            <a:endParaRPr/>
          </a:p>
        </p:txBody>
      </p:sp>
      <p:cxnSp>
        <p:nvCxnSpPr>
          <p:cNvPr id="427" name="Google Shape;427;p31"/>
          <p:cNvCxnSpPr/>
          <p:nvPr/>
        </p:nvCxnSpPr>
        <p:spPr>
          <a:xfrm>
            <a:off x="789498" y="2454989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8" name="Google Shape;42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984" y="1110393"/>
            <a:ext cx="6896936" cy="4638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31"/>
          <p:cNvCxnSpPr/>
          <p:nvPr/>
        </p:nvCxnSpPr>
        <p:spPr>
          <a:xfrm rot="10800000" flipH="1">
            <a:off x="5457825" y="3471863"/>
            <a:ext cx="5357813" cy="164306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2700" dir="5400000" algn="ctr" rotWithShape="0">
              <a:srgbClr val="000000">
                <a:alpha val="49411"/>
              </a:srgbClr>
            </a:outerShdw>
          </a:effectLst>
        </p:spPr>
      </p:cxnSp>
      <p:sp>
        <p:nvSpPr>
          <p:cNvPr id="430" name="Google Shape;430;p31"/>
          <p:cNvSpPr txBox="1"/>
          <p:nvPr/>
        </p:nvSpPr>
        <p:spPr>
          <a:xfrm>
            <a:off x="6735544" y="4794589"/>
            <a:ext cx="24717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Increasing Trend </a:t>
            </a:r>
            <a:endParaRPr sz="2400" b="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1" name="Google Shape;431;p31"/>
          <p:cNvSpPr txBox="1"/>
          <p:nvPr/>
        </p:nvSpPr>
        <p:spPr>
          <a:xfrm>
            <a:off x="5192494" y="2224169"/>
            <a:ext cx="24717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24163"/>
                </a:solidFill>
                <a:latin typeface="Questrial"/>
                <a:ea typeface="Questrial"/>
                <a:cs typeface="Questrial"/>
                <a:sym typeface="Questrial"/>
              </a:rPr>
              <a:t>Seasonal Pattern</a:t>
            </a:r>
            <a:endParaRPr sz="2400" b="0" i="0" u="none" strike="noStrike" cap="none">
              <a:solidFill>
                <a:srgbClr val="124163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2" name="Google Shape;432;p31"/>
          <p:cNvSpPr txBox="1"/>
          <p:nvPr/>
        </p:nvSpPr>
        <p:spPr>
          <a:xfrm>
            <a:off x="1175212" y="2721995"/>
            <a:ext cx="275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Y is normal distributed </a:t>
            </a:r>
            <a:endParaRPr sz="1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3" name="Google Shape;433;p31"/>
          <p:cNvSpPr txBox="1"/>
          <p:nvPr/>
        </p:nvSpPr>
        <p:spPr>
          <a:xfrm>
            <a:off x="1751100" y="3171525"/>
            <a:ext cx="147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Time Series</a:t>
            </a:r>
            <a:endParaRPr sz="1800" b="0" i="0" u="none" strike="noStrike" cap="non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4" name="Google Shape;434;p31"/>
          <p:cNvSpPr txBox="1"/>
          <p:nvPr/>
        </p:nvSpPr>
        <p:spPr>
          <a:xfrm>
            <a:off x="1429800" y="4165975"/>
            <a:ext cx="212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Additive Model </a:t>
            </a:r>
            <a:endParaRPr sz="2000" b="0" i="0" u="none" strike="noStrike" cap="none">
              <a:solidFill>
                <a:srgbClr val="1482AB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5" name="Google Shape;435;p31"/>
          <p:cNvSpPr/>
          <p:nvPr/>
        </p:nvSpPr>
        <p:spPr>
          <a:xfrm>
            <a:off x="2287990" y="3713002"/>
            <a:ext cx="203400" cy="280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436" name="Google Shape;436;p31"/>
          <p:cNvGrpSpPr/>
          <p:nvPr/>
        </p:nvGrpSpPr>
        <p:grpSpPr>
          <a:xfrm>
            <a:off x="0" y="6364543"/>
            <a:ext cx="12192000" cy="493477"/>
            <a:chOff x="0" y="6364543"/>
            <a:chExt cx="12192000" cy="493477"/>
          </a:xfrm>
        </p:grpSpPr>
        <p:grpSp>
          <p:nvGrpSpPr>
            <p:cNvPr id="437" name="Google Shape;437;p31"/>
            <p:cNvGrpSpPr/>
            <p:nvPr/>
          </p:nvGrpSpPr>
          <p:grpSpPr>
            <a:xfrm>
              <a:off x="0" y="6364543"/>
              <a:ext cx="12192000" cy="493477"/>
              <a:chOff x="0" y="6364543"/>
              <a:chExt cx="12192000" cy="493477"/>
            </a:xfrm>
          </p:grpSpPr>
          <p:grpSp>
            <p:nvGrpSpPr>
              <p:cNvPr id="438" name="Google Shape;438;p31"/>
              <p:cNvGrpSpPr/>
              <p:nvPr/>
            </p:nvGrpSpPr>
            <p:grpSpPr>
              <a:xfrm>
                <a:off x="0" y="6387620"/>
                <a:ext cx="12192000" cy="470400"/>
                <a:chOff x="0" y="6387620"/>
                <a:chExt cx="12192000" cy="470400"/>
              </a:xfrm>
            </p:grpSpPr>
            <p:sp>
              <p:nvSpPr>
                <p:cNvPr id="439" name="Google Shape;439;p31"/>
                <p:cNvSpPr/>
                <p:nvPr/>
              </p:nvSpPr>
              <p:spPr>
                <a:xfrm>
                  <a:off x="0" y="6387620"/>
                  <a:ext cx="12192000" cy="470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40;p31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41;p31"/>
                <p:cNvSpPr txBox="1"/>
                <p:nvPr/>
              </p:nvSpPr>
              <p:spPr>
                <a:xfrm>
                  <a:off x="3460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p31"/>
                <p:cNvSpPr txBox="1"/>
                <p:nvPr/>
              </p:nvSpPr>
              <p:spPr>
                <a:xfrm>
                  <a:off x="5223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p31"/>
                <p:cNvSpPr txBox="1"/>
                <p:nvPr/>
              </p:nvSpPr>
              <p:spPr>
                <a:xfrm>
                  <a:off x="6986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p31"/>
                <p:cNvSpPr txBox="1"/>
                <p:nvPr/>
              </p:nvSpPr>
              <p:spPr>
                <a:xfrm>
                  <a:off x="8749632" y="6419800"/>
                  <a:ext cx="15294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445" name="Google Shape;445;p3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59212" y="6364543"/>
                <a:ext cx="433915" cy="4339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6" name="Google Shape;446;p31"/>
            <p:cNvSpPr/>
            <p:nvPr/>
          </p:nvSpPr>
          <p:spPr>
            <a:xfrm>
              <a:off x="0" y="6770318"/>
              <a:ext cx="12192000" cy="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2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3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5" name="Google Shape;455;p32"/>
          <p:cNvSpPr/>
          <p:nvPr/>
        </p:nvSpPr>
        <p:spPr>
          <a:xfrm>
            <a:off x="0" y="0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56" name="Google Shape;456;p32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      FULL MODEL</a:t>
            </a:r>
            <a:endParaRPr/>
          </a:p>
        </p:txBody>
      </p:sp>
      <p:cxnSp>
        <p:nvCxnSpPr>
          <p:cNvPr id="457" name="Google Shape;457;p32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58" name="Google Shape;45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6961" y="68348"/>
            <a:ext cx="4189554" cy="6314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32"/>
          <p:cNvGrpSpPr/>
          <p:nvPr/>
        </p:nvGrpSpPr>
        <p:grpSpPr>
          <a:xfrm>
            <a:off x="4570063" y="5156537"/>
            <a:ext cx="7533263" cy="1129537"/>
            <a:chOff x="3399418" y="4182250"/>
            <a:chExt cx="7948996" cy="1129537"/>
          </a:xfrm>
        </p:grpSpPr>
        <p:pic>
          <p:nvPicPr>
            <p:cNvPr id="460" name="Google Shape;460;p32"/>
            <p:cNvPicPr preferRelativeResize="0"/>
            <p:nvPr/>
          </p:nvPicPr>
          <p:blipFill rotWithShape="1">
            <a:blip r:embed="rId3">
              <a:alphaModFix/>
            </a:blip>
            <a:srcRect t="90573"/>
            <a:stretch/>
          </p:blipFill>
          <p:spPr>
            <a:xfrm>
              <a:off x="3399418" y="4182250"/>
              <a:ext cx="7948996" cy="1129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73594" y="4851388"/>
              <a:ext cx="2226232" cy="305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98050" y="4572000"/>
              <a:ext cx="3225667" cy="27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32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464" name="Google Shape;464;p32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465" name="Google Shape;465;p32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466" name="Google Shape;466;p32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32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32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32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32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32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472" name="Google Shape;472;p3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3" name="Google Shape;473;p32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p32"/>
          <p:cNvSpPr/>
          <p:nvPr/>
        </p:nvSpPr>
        <p:spPr>
          <a:xfrm>
            <a:off x="9588325" y="4391325"/>
            <a:ext cx="2290800" cy="42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61C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</a:rPr>
              <a:t>Overall Model is useful </a:t>
            </a:r>
            <a:endParaRPr>
              <a:solidFill>
                <a:srgbClr val="A61C00"/>
              </a:solidFill>
            </a:endParaRPr>
          </a:p>
        </p:txBody>
      </p:sp>
      <p:cxnSp>
        <p:nvCxnSpPr>
          <p:cNvPr id="475" name="Google Shape;475;p32"/>
          <p:cNvCxnSpPr>
            <a:stCxn id="461" idx="3"/>
            <a:endCxn id="474" idx="2"/>
          </p:cNvCxnSpPr>
          <p:nvPr/>
        </p:nvCxnSpPr>
        <p:spPr>
          <a:xfrm rot="10800000" flipH="1">
            <a:off x="10256650" y="4812258"/>
            <a:ext cx="477000" cy="1166100"/>
          </a:xfrm>
          <a:prstGeom prst="bentConnector2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3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3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3" name="Google Shape;483;p33"/>
          <p:cNvSpPr/>
          <p:nvPr/>
        </p:nvSpPr>
        <p:spPr>
          <a:xfrm>
            <a:off x="0" y="0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84" name="Google Shape;484;p33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      FULL MODEL</a:t>
            </a:r>
            <a:endParaRPr/>
          </a:p>
        </p:txBody>
      </p:sp>
      <p:cxnSp>
        <p:nvCxnSpPr>
          <p:cNvPr id="485" name="Google Shape;485;p33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6" name="Google Shape;486;p33"/>
          <p:cNvGrpSpPr/>
          <p:nvPr/>
        </p:nvGrpSpPr>
        <p:grpSpPr>
          <a:xfrm>
            <a:off x="4969456" y="961284"/>
            <a:ext cx="6616348" cy="3892506"/>
            <a:chOff x="5077031" y="1483234"/>
            <a:chExt cx="6616348" cy="3892506"/>
          </a:xfrm>
        </p:grpSpPr>
        <p:pic>
          <p:nvPicPr>
            <p:cNvPr id="487" name="Google Shape;487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0305" y="1483234"/>
              <a:ext cx="6613074" cy="3892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3"/>
            <p:cNvPicPr preferRelativeResize="0"/>
            <p:nvPr/>
          </p:nvPicPr>
          <p:blipFill rotWithShape="1">
            <a:blip r:embed="rId4">
              <a:alphaModFix/>
            </a:blip>
            <a:srcRect t="7000"/>
            <a:stretch/>
          </p:blipFill>
          <p:spPr>
            <a:xfrm>
              <a:off x="5077031" y="1844040"/>
              <a:ext cx="3644900" cy="1417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33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490" name="Google Shape;490;p33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491" name="Google Shape;491;p33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492" name="Google Shape;492;p33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33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4" name="Google Shape;494;p33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5" name="Google Shape;495;p33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6" name="Google Shape;496;p33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7" name="Google Shape;497;p33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498" name="Google Shape;498;p3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9" name="Google Shape;499;p33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" name="Google Shape;500;p33"/>
          <p:cNvSpPr txBox="1"/>
          <p:nvPr/>
        </p:nvSpPr>
        <p:spPr>
          <a:xfrm>
            <a:off x="6590450" y="5237425"/>
            <a:ext cx="38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A61C00"/>
                </a:solidFill>
              </a:rPr>
              <a:t>multicollinearity problem</a:t>
            </a:r>
            <a:endParaRPr sz="2400" b="0" i="0" u="none" strike="noStrike" cap="none">
              <a:solidFill>
                <a:srgbClr val="A61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925" y="5361225"/>
            <a:ext cx="395525" cy="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Questrial"/>
              <a:buNone/>
            </a:pPr>
            <a:r>
              <a:rPr lang="en-US">
                <a:solidFill>
                  <a:srgbClr val="FFFFFF"/>
                </a:solidFill>
              </a:rPr>
              <a:t>GROUP 13</a:t>
            </a:r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 "/>
            </a:pPr>
            <a:r>
              <a:rPr lang="en-US">
                <a:solidFill>
                  <a:srgbClr val="FFFFFF"/>
                </a:solidFill>
              </a:rPr>
              <a:t>LIN, Hongzhou (Hong)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US">
                <a:solidFill>
                  <a:srgbClr val="FFFFFF"/>
                </a:solidFill>
              </a:rPr>
              <a:t>LIN, Yiqi (Regina)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US">
                <a:solidFill>
                  <a:srgbClr val="FFFFFF"/>
                </a:solidFill>
              </a:rPr>
              <a:t>AJWAD, Habeeb Ahamed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US">
                <a:solidFill>
                  <a:srgbClr val="FFFFFF"/>
                </a:solidFill>
              </a:rPr>
              <a:t>LIU, Xiaoning (Eric)</a:t>
            </a:r>
            <a:endParaRPr/>
          </a:p>
          <a:p>
            <a:pPr marL="9144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US">
                <a:solidFill>
                  <a:srgbClr val="FFFFFF"/>
                </a:solidFill>
              </a:rPr>
              <a:t>CHEN, Yihua (Alisa)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4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4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34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9" name="Google Shape;509;p34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0" name="Google Shape;510;p34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1.1</a:t>
            </a:r>
            <a:endParaRPr/>
          </a:p>
        </p:txBody>
      </p:sp>
      <p:cxnSp>
        <p:nvCxnSpPr>
          <p:cNvPr id="511" name="Google Shape;511;p34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2" name="Google Shape;51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5703" y="336630"/>
            <a:ext cx="5188298" cy="55788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34"/>
          <p:cNvGrpSpPr/>
          <p:nvPr/>
        </p:nvGrpSpPr>
        <p:grpSpPr>
          <a:xfrm>
            <a:off x="4929738" y="5191234"/>
            <a:ext cx="7135543" cy="914438"/>
            <a:chOff x="4978252" y="5438918"/>
            <a:chExt cx="6817181" cy="800173"/>
          </a:xfrm>
        </p:grpSpPr>
        <p:pic>
          <p:nvPicPr>
            <p:cNvPr id="514" name="Google Shape;514;p34"/>
            <p:cNvPicPr preferRelativeResize="0"/>
            <p:nvPr/>
          </p:nvPicPr>
          <p:blipFill rotWithShape="1">
            <a:blip r:embed="rId3">
              <a:alphaModFix/>
            </a:blip>
            <a:srcRect t="88344" b="739"/>
            <a:stretch/>
          </p:blipFill>
          <p:spPr>
            <a:xfrm>
              <a:off x="4978252" y="5438918"/>
              <a:ext cx="6817181" cy="800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7520" y="5702264"/>
              <a:ext cx="2679700" cy="21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83569" y="5906252"/>
              <a:ext cx="1778000" cy="2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7" name="Google Shape;517;p34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518" name="Google Shape;518;p34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519" name="Google Shape;519;p34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520" name="Google Shape;520;p34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34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34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34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34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34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526" name="Google Shape;526;p3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7" name="Google Shape;527;p34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p34"/>
          <p:cNvSpPr/>
          <p:nvPr/>
        </p:nvSpPr>
        <p:spPr>
          <a:xfrm>
            <a:off x="8965975" y="960275"/>
            <a:ext cx="2290800" cy="42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61C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</a:rPr>
              <a:t>Delete “yr” and “mnth”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529" name="Google Shape;529;p34"/>
          <p:cNvSpPr/>
          <p:nvPr/>
        </p:nvSpPr>
        <p:spPr>
          <a:xfrm>
            <a:off x="6937575" y="917100"/>
            <a:ext cx="2028400" cy="215775"/>
          </a:xfrm>
          <a:custGeom>
            <a:avLst/>
            <a:gdLst/>
            <a:ahLst/>
            <a:cxnLst/>
            <a:rect l="l" t="t" r="r" b="b"/>
            <a:pathLst>
              <a:path w="81136" h="8631" extrusionOk="0">
                <a:moveTo>
                  <a:pt x="0" y="0"/>
                </a:moveTo>
                <a:lnTo>
                  <a:pt x="0" y="7337"/>
                </a:lnTo>
                <a:lnTo>
                  <a:pt x="81136" y="8631"/>
                </a:lnTo>
              </a:path>
            </a:pathLst>
          </a:custGeom>
          <a:noFill/>
          <a:ln w="9525" cap="flat" cmpd="sng">
            <a:solidFill>
              <a:srgbClr val="A61C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3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7" name="Google Shape;537;p35"/>
          <p:cNvSpPr/>
          <p:nvPr/>
        </p:nvSpPr>
        <p:spPr>
          <a:xfrm>
            <a:off x="0" y="0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38" name="Google Shape;538;p35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1.1</a:t>
            </a:r>
            <a:endParaRPr/>
          </a:p>
        </p:txBody>
      </p:sp>
      <p:cxnSp>
        <p:nvCxnSpPr>
          <p:cNvPr id="539" name="Google Shape;539;p35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40" name="Google Shape;540;p35"/>
          <p:cNvGrpSpPr/>
          <p:nvPr/>
        </p:nvGrpSpPr>
        <p:grpSpPr>
          <a:xfrm>
            <a:off x="4691384" y="1040666"/>
            <a:ext cx="6957553" cy="3724343"/>
            <a:chOff x="4654984" y="1567316"/>
            <a:chExt cx="6957553" cy="3724343"/>
          </a:xfrm>
        </p:grpSpPr>
        <p:pic>
          <p:nvPicPr>
            <p:cNvPr id="541" name="Google Shape;541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4984" y="1567316"/>
              <a:ext cx="6896936" cy="3724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35"/>
            <p:cNvPicPr preferRelativeResize="0"/>
            <p:nvPr/>
          </p:nvPicPr>
          <p:blipFill rotWithShape="1">
            <a:blip r:embed="rId4">
              <a:alphaModFix/>
            </a:blip>
            <a:srcRect l="27603"/>
            <a:stretch/>
          </p:blipFill>
          <p:spPr>
            <a:xfrm>
              <a:off x="6619460" y="1567316"/>
              <a:ext cx="4993077" cy="37243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3" name="Google Shape;543;p35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544" name="Google Shape;544;p35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545" name="Google Shape;545;p35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546" name="Google Shape;546;p35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7" name="Google Shape;547;p35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8" name="Google Shape;548;p35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9" name="Google Shape;549;p35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0" name="Google Shape;550;p35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Google Shape;551;p35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552" name="Google Shape;552;p3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3" name="Google Shape;553;p35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4" name="Google Shape;554;p35"/>
          <p:cNvSpPr txBox="1"/>
          <p:nvPr/>
        </p:nvSpPr>
        <p:spPr>
          <a:xfrm>
            <a:off x="6335550" y="5176750"/>
            <a:ext cx="424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A61C00"/>
                </a:solidFill>
              </a:rPr>
              <a:t>multicollinearity problem fixed</a:t>
            </a:r>
            <a:endParaRPr sz="2400" b="0" i="0" u="none" strike="noStrike" cap="none">
              <a:solidFill>
                <a:srgbClr val="A61C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8912" y="5176762"/>
            <a:ext cx="386637" cy="38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6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6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2" name="Google Shape;562;p36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3" name="Google Shape;563;p36"/>
          <p:cNvSpPr/>
          <p:nvPr/>
        </p:nvSpPr>
        <p:spPr>
          <a:xfrm>
            <a:off x="0" y="0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4" name="Google Shape;564;p36"/>
          <p:cNvSpPr txBox="1">
            <a:spLocks noGrp="1"/>
          </p:cNvSpPr>
          <p:nvPr>
            <p:ph type="title"/>
          </p:nvPr>
        </p:nvSpPr>
        <p:spPr>
          <a:xfrm>
            <a:off x="119474" y="640075"/>
            <a:ext cx="38859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1.1 </a:t>
            </a: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DIAGNOSTICS</a:t>
            </a:r>
            <a:endParaRPr sz="4400" cap="none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565" name="Google Shape;565;p36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66" name="Google Shape;56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6625" y="530825"/>
            <a:ext cx="7921800" cy="5307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36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568" name="Google Shape;568;p36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569" name="Google Shape;569;p36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570" name="Google Shape;570;p36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36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36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36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36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36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576" name="Google Shape;576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7" name="Google Shape;577;p36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8" name="Google Shape;5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250" y="2248675"/>
            <a:ext cx="828850" cy="8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04050" y="2291427"/>
            <a:ext cx="828850" cy="82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7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p3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7" name="Google Shape;587;p37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88" name="Google Shape;588;p37"/>
          <p:cNvSpPr txBox="1">
            <a:spLocks noGrp="1"/>
          </p:cNvSpPr>
          <p:nvPr>
            <p:ph type="title"/>
          </p:nvPr>
        </p:nvSpPr>
        <p:spPr>
          <a:xfrm>
            <a:off x="0" y="640075"/>
            <a:ext cx="44367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/>
              <a:t>MODEL 1.1 RESIDUAL PLOT</a:t>
            </a:r>
            <a:br>
              <a:rPr lang="en-US" sz="4400"/>
            </a:br>
            <a:r>
              <a:rPr lang="en-US" sz="4400">
                <a:solidFill>
                  <a:srgbClr val="1482AB"/>
                </a:solidFill>
              </a:rPr>
              <a:t>NUMERIC</a:t>
            </a:r>
            <a:endParaRPr sz="4400" cap="none">
              <a:solidFill>
                <a:srgbClr val="1482AB"/>
              </a:solidFill>
            </a:endParaRPr>
          </a:p>
        </p:txBody>
      </p:sp>
      <p:cxnSp>
        <p:nvCxnSpPr>
          <p:cNvPr id="589" name="Google Shape;589;p37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90" name="Google Shape;59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9450" y="819100"/>
            <a:ext cx="7124726" cy="4791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37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592" name="Google Shape;592;p37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593" name="Google Shape;593;p37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594" name="Google Shape;594;p37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37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37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37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37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37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600" name="Google Shape;600;p3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1" name="Google Shape;601;p37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2" name="Google Shape;6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172" y="2370197"/>
            <a:ext cx="824575" cy="8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55050" y="2233050"/>
            <a:ext cx="828850" cy="8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6450" y="4435250"/>
            <a:ext cx="828850" cy="8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8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" name="Google Shape;611;p38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2" name="Google Shape;612;p38"/>
          <p:cNvSpPr/>
          <p:nvPr/>
        </p:nvSpPr>
        <p:spPr>
          <a:xfrm>
            <a:off x="0" y="0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13" name="Google Shape;613;p38"/>
          <p:cNvSpPr txBox="1">
            <a:spLocks noGrp="1"/>
          </p:cNvSpPr>
          <p:nvPr>
            <p:ph type="title"/>
          </p:nvPr>
        </p:nvSpPr>
        <p:spPr>
          <a:xfrm>
            <a:off x="0" y="640075"/>
            <a:ext cx="44367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/>
              <a:t>MODEL 1.1 RESIDUAL PLOT</a:t>
            </a:r>
            <a:br>
              <a:rPr lang="en-US" sz="4400"/>
            </a:br>
            <a:r>
              <a:rPr lang="en-US" sz="4400">
                <a:solidFill>
                  <a:srgbClr val="1482AB"/>
                </a:solidFill>
              </a:rPr>
              <a:t>CATEGORICAL</a:t>
            </a:r>
            <a:endParaRPr sz="4400" cap="none">
              <a:solidFill>
                <a:srgbClr val="1482AB"/>
              </a:solidFill>
            </a:endParaRPr>
          </a:p>
        </p:txBody>
      </p:sp>
      <p:cxnSp>
        <p:nvCxnSpPr>
          <p:cNvPr id="614" name="Google Shape;614;p38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15" name="Google Shape;615;p38"/>
          <p:cNvGrpSpPr/>
          <p:nvPr/>
        </p:nvGrpSpPr>
        <p:grpSpPr>
          <a:xfrm>
            <a:off x="0" y="6364543"/>
            <a:ext cx="12192000" cy="493477"/>
            <a:chOff x="0" y="6364543"/>
            <a:chExt cx="12192000" cy="493477"/>
          </a:xfrm>
        </p:grpSpPr>
        <p:grpSp>
          <p:nvGrpSpPr>
            <p:cNvPr id="616" name="Google Shape;616;p38"/>
            <p:cNvGrpSpPr/>
            <p:nvPr/>
          </p:nvGrpSpPr>
          <p:grpSpPr>
            <a:xfrm>
              <a:off x="0" y="6364543"/>
              <a:ext cx="12192000" cy="493477"/>
              <a:chOff x="0" y="6364543"/>
              <a:chExt cx="12192000" cy="493477"/>
            </a:xfrm>
          </p:grpSpPr>
          <p:grpSp>
            <p:nvGrpSpPr>
              <p:cNvPr id="617" name="Google Shape;617;p38"/>
              <p:cNvGrpSpPr/>
              <p:nvPr/>
            </p:nvGrpSpPr>
            <p:grpSpPr>
              <a:xfrm>
                <a:off x="0" y="6387620"/>
                <a:ext cx="12192000" cy="470400"/>
                <a:chOff x="0" y="6387620"/>
                <a:chExt cx="12192000" cy="470400"/>
              </a:xfrm>
            </p:grpSpPr>
            <p:sp>
              <p:nvSpPr>
                <p:cNvPr id="618" name="Google Shape;618;p38"/>
                <p:cNvSpPr/>
                <p:nvPr/>
              </p:nvSpPr>
              <p:spPr>
                <a:xfrm>
                  <a:off x="0" y="6387620"/>
                  <a:ext cx="12192000" cy="470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38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" name="Google Shape;620;p38"/>
                <p:cNvSpPr txBox="1"/>
                <p:nvPr/>
              </p:nvSpPr>
              <p:spPr>
                <a:xfrm>
                  <a:off x="3460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1" name="Google Shape;621;p38"/>
                <p:cNvSpPr txBox="1"/>
                <p:nvPr/>
              </p:nvSpPr>
              <p:spPr>
                <a:xfrm>
                  <a:off x="5223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2" name="Google Shape;622;p38"/>
                <p:cNvSpPr txBox="1"/>
                <p:nvPr/>
              </p:nvSpPr>
              <p:spPr>
                <a:xfrm>
                  <a:off x="6986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3" name="Google Shape;623;p38"/>
                <p:cNvSpPr txBox="1"/>
                <p:nvPr/>
              </p:nvSpPr>
              <p:spPr>
                <a:xfrm>
                  <a:off x="8749632" y="6419800"/>
                  <a:ext cx="15294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624" name="Google Shape;624;p3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59212" y="6364543"/>
                <a:ext cx="433915" cy="4339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5" name="Google Shape;625;p38"/>
            <p:cNvSpPr/>
            <p:nvPr/>
          </p:nvSpPr>
          <p:spPr>
            <a:xfrm>
              <a:off x="0" y="6770318"/>
              <a:ext cx="12192000" cy="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6" name="Google Shape;62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94625" y="523000"/>
            <a:ext cx="7403447" cy="496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8125" y="2233050"/>
            <a:ext cx="828850" cy="8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8000" y="2233050"/>
            <a:ext cx="828850" cy="8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8000" y="4654425"/>
            <a:ext cx="828850" cy="8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8125" y="4654425"/>
            <a:ext cx="828850" cy="8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9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39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39"/>
          <p:cNvSpPr/>
          <p:nvPr/>
        </p:nvSpPr>
        <p:spPr>
          <a:xfrm>
            <a:off x="0" y="0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39" name="Google Shape;639;p39"/>
          <p:cNvSpPr txBox="1">
            <a:spLocks noGrp="1"/>
          </p:cNvSpPr>
          <p:nvPr>
            <p:ph type="title"/>
          </p:nvPr>
        </p:nvSpPr>
        <p:spPr>
          <a:xfrm>
            <a:off x="-152125" y="640075"/>
            <a:ext cx="44595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1.1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1482AB"/>
                </a:solidFill>
              </a:rPr>
              <a:t>RESIDUAL PLOT</a:t>
            </a:r>
            <a:endParaRPr sz="4400" cap="none" dirty="0">
              <a:solidFill>
                <a:srgbClr val="1482AB"/>
              </a:solidFill>
            </a:endParaRPr>
          </a:p>
        </p:txBody>
      </p:sp>
      <p:cxnSp>
        <p:nvCxnSpPr>
          <p:cNvPr id="640" name="Google Shape;640;p39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41" name="Google Shape;64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7365" y="12"/>
            <a:ext cx="7543800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9"/>
          <p:cNvSpPr txBox="1"/>
          <p:nvPr/>
        </p:nvSpPr>
        <p:spPr>
          <a:xfrm>
            <a:off x="636800" y="4781502"/>
            <a:ext cx="3378000" cy="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b="0" i="0" u="none" strike="noStrike" cap="none" dirty="0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BP-TEST</a:t>
            </a:r>
            <a:endParaRPr sz="1400" b="0" i="0" u="none" strike="noStrike" cap="none" dirty="0">
              <a:solidFill>
                <a:srgbClr val="1482A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3" name="Google Shape;64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2991" y="4668561"/>
            <a:ext cx="5426228" cy="81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39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646" name="Google Shape;646;p39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647" name="Google Shape;647;p39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648" name="Google Shape;648;p39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39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39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1" name="Google Shape;651;p39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2" name="Google Shape;652;p39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39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654" name="Google Shape;654;p3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5" name="Google Shape;655;p39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p39"/>
          <p:cNvSpPr txBox="1"/>
          <p:nvPr/>
        </p:nvSpPr>
        <p:spPr>
          <a:xfrm>
            <a:off x="5095875" y="5641425"/>
            <a:ext cx="702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The constant variance assumption </a:t>
            </a:r>
            <a:r>
              <a:rPr lang="en-US" sz="2400" dirty="0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is violated.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0350" y="5769988"/>
            <a:ext cx="395525" cy="39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640;p39">
            <a:extLst>
              <a:ext uri="{FF2B5EF4-FFF2-40B4-BE49-F238E27FC236}">
                <a16:creationId xmlns:a16="http://schemas.microsoft.com/office/drawing/2014/main" id="{894DCDF9-9726-4CD9-A776-86F375BD4566}"/>
              </a:ext>
            </a:extLst>
          </p:cNvPr>
          <p:cNvCxnSpPr/>
          <p:nvPr/>
        </p:nvCxnSpPr>
        <p:spPr>
          <a:xfrm>
            <a:off x="700698" y="5769988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0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0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5" name="Google Shape;665;p40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6" name="Google Shape;666;p40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67" name="Google Shape;667;p40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1.2</a:t>
            </a:r>
            <a:endParaRPr dirty="0"/>
          </a:p>
        </p:txBody>
      </p:sp>
      <p:cxnSp>
        <p:nvCxnSpPr>
          <p:cNvPr id="668" name="Google Shape;668;p40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69" name="Google Shape;6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6012" y="640080"/>
            <a:ext cx="5034880" cy="557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0"/>
          <p:cNvPicPr preferRelativeResize="0"/>
          <p:nvPr/>
        </p:nvPicPr>
        <p:blipFill rotWithShape="1">
          <a:blip r:embed="rId3">
            <a:alphaModFix/>
          </a:blip>
          <a:srcRect t="83202" b="625"/>
          <a:stretch/>
        </p:blipFill>
        <p:spPr>
          <a:xfrm>
            <a:off x="4566035" y="5240884"/>
            <a:ext cx="7210447" cy="129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0"/>
          <p:cNvPicPr preferRelativeResize="0"/>
          <p:nvPr/>
        </p:nvPicPr>
        <p:blipFill rotWithShape="1">
          <a:blip r:embed="rId4">
            <a:alphaModFix/>
          </a:blip>
          <a:srcRect l="42013" t="52133" r="20234" b="27734"/>
          <a:stretch/>
        </p:blipFill>
        <p:spPr>
          <a:xfrm>
            <a:off x="7633503" y="5906805"/>
            <a:ext cx="2723321" cy="25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0"/>
          <p:cNvPicPr preferRelativeResize="0"/>
          <p:nvPr/>
        </p:nvPicPr>
        <p:blipFill rotWithShape="1">
          <a:blip r:embed="rId4">
            <a:alphaModFix/>
          </a:blip>
          <a:srcRect l="50280" t="71143" r="24093" b="7262"/>
          <a:stretch/>
        </p:blipFill>
        <p:spPr>
          <a:xfrm>
            <a:off x="8171258" y="6165565"/>
            <a:ext cx="1848679" cy="2782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" name="Google Shape;673;p40"/>
          <p:cNvGrpSpPr/>
          <p:nvPr/>
        </p:nvGrpSpPr>
        <p:grpSpPr>
          <a:xfrm>
            <a:off x="4566035" y="262392"/>
            <a:ext cx="7210447" cy="1844704"/>
            <a:chOff x="4566035" y="262392"/>
            <a:chExt cx="7210447" cy="1844704"/>
          </a:xfrm>
        </p:grpSpPr>
        <p:pic>
          <p:nvPicPr>
            <p:cNvPr id="674" name="Google Shape;674;p40"/>
            <p:cNvPicPr preferRelativeResize="0"/>
            <p:nvPr/>
          </p:nvPicPr>
          <p:blipFill rotWithShape="1">
            <a:blip r:embed="rId3">
              <a:alphaModFix/>
            </a:blip>
            <a:srcRect b="76911"/>
            <a:stretch/>
          </p:blipFill>
          <p:spPr>
            <a:xfrm>
              <a:off x="4566035" y="262392"/>
              <a:ext cx="7210447" cy="1844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40"/>
            <p:cNvPicPr preferRelativeResize="0"/>
            <p:nvPr/>
          </p:nvPicPr>
          <p:blipFill rotWithShape="1">
            <a:blip r:embed="rId5">
              <a:alphaModFix/>
            </a:blip>
            <a:srcRect l="5237" t="30824" r="72402" b="53451"/>
            <a:stretch/>
          </p:blipFill>
          <p:spPr>
            <a:xfrm>
              <a:off x="4955335" y="816995"/>
              <a:ext cx="1628252" cy="291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6" name="Google Shape;676;p40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677" name="Google Shape;677;p40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678" name="Google Shape;678;p40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679" name="Google Shape;679;p40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40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1" name="Google Shape;681;p40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40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40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40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685" name="Google Shape;685;p40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6" name="Google Shape;686;p40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" name="Google Shape;687;p40"/>
          <p:cNvSpPr/>
          <p:nvPr/>
        </p:nvSpPr>
        <p:spPr>
          <a:xfrm>
            <a:off x="9170850" y="1108950"/>
            <a:ext cx="1801800" cy="356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98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A61C00"/>
                </a:solidFill>
              </a:rPr>
              <a:t>Higher Order Term</a:t>
            </a:r>
            <a:endParaRPr dirty="0">
              <a:solidFill>
                <a:srgbClr val="A61C00"/>
              </a:solidFill>
            </a:endParaRPr>
          </a:p>
        </p:txBody>
      </p:sp>
      <p:cxnSp>
        <p:nvCxnSpPr>
          <p:cNvPr id="688" name="Google Shape;688;p40"/>
          <p:cNvCxnSpPr>
            <a:stCxn id="675" idx="2"/>
            <a:endCxn id="687" idx="1"/>
          </p:cNvCxnSpPr>
          <p:nvPr/>
        </p:nvCxnSpPr>
        <p:spPr>
          <a:xfrm rot="-5400000" flipH="1">
            <a:off x="7381211" y="-502798"/>
            <a:ext cx="177900" cy="3401400"/>
          </a:xfrm>
          <a:prstGeom prst="bentConnector2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1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6" name="Google Shape;696;p4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7" name="Google Shape;697;p41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698" name="Google Shape;698;p41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1.2</a:t>
            </a:r>
            <a:br>
              <a:rPr lang="en-US" sz="4400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cap="none" dirty="0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BP-TEST</a:t>
            </a:r>
            <a:endParaRPr dirty="0"/>
          </a:p>
        </p:txBody>
      </p:sp>
      <p:cxnSp>
        <p:nvCxnSpPr>
          <p:cNvPr id="699" name="Google Shape;699;p41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00" name="Google Shape;70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796" y="2567731"/>
            <a:ext cx="7561210" cy="119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1"/>
          <p:cNvPicPr preferRelativeResize="0"/>
          <p:nvPr/>
        </p:nvPicPr>
        <p:blipFill rotWithShape="1">
          <a:blip r:embed="rId4">
            <a:alphaModFix/>
          </a:blip>
          <a:srcRect l="68619" t="72732"/>
          <a:stretch/>
        </p:blipFill>
        <p:spPr>
          <a:xfrm>
            <a:off x="9819859" y="3427270"/>
            <a:ext cx="2399921" cy="3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1"/>
          <p:cNvSpPr txBox="1"/>
          <p:nvPr/>
        </p:nvSpPr>
        <p:spPr>
          <a:xfrm>
            <a:off x="5026621" y="4279704"/>
            <a:ext cx="650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The constant variance assumption is satisfied.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3" name="Google Shape;703;p41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704" name="Google Shape;704;p41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705" name="Google Shape;705;p41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706" name="Google Shape;706;p41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7" name="Google Shape;707;p41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8" name="Google Shape;708;p41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9" name="Google Shape;709;p41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0" name="Google Shape;710;p41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11" name="Google Shape;711;p41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712" name="Google Shape;712;p4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3" name="Google Shape;713;p41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4" name="Google Shape;71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1812" y="4317237"/>
            <a:ext cx="386637" cy="38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2"/>
          <p:cNvSpPr txBox="1">
            <a:spLocks noGrp="1"/>
          </p:cNvSpPr>
          <p:nvPr>
            <p:ph type="title"/>
          </p:nvPr>
        </p:nvSpPr>
        <p:spPr>
          <a:xfrm>
            <a:off x="966975" y="159923"/>
            <a:ext cx="9720000" cy="1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dirty="0"/>
              <a:t>MODEL 1.2</a:t>
            </a:r>
            <a:br>
              <a:rPr lang="en-US" sz="4400" dirty="0"/>
            </a:br>
            <a:r>
              <a:rPr lang="en-US" sz="4400" dirty="0">
                <a:solidFill>
                  <a:srgbClr val="1482AB"/>
                </a:solidFill>
              </a:rPr>
              <a:t>COCHRANE-ORCUTT TEST</a:t>
            </a:r>
            <a:endParaRPr dirty="0"/>
          </a:p>
        </p:txBody>
      </p:sp>
      <p:grpSp>
        <p:nvGrpSpPr>
          <p:cNvPr id="720" name="Google Shape;720;p42"/>
          <p:cNvGrpSpPr/>
          <p:nvPr/>
        </p:nvGrpSpPr>
        <p:grpSpPr>
          <a:xfrm>
            <a:off x="0" y="6387620"/>
            <a:ext cx="12192000" cy="470400"/>
            <a:chOff x="0" y="6387620"/>
            <a:chExt cx="12192000" cy="470400"/>
          </a:xfrm>
        </p:grpSpPr>
        <p:grpSp>
          <p:nvGrpSpPr>
            <p:cNvPr id="721" name="Google Shape;721;p42"/>
            <p:cNvGrpSpPr/>
            <p:nvPr/>
          </p:nvGrpSpPr>
          <p:grpSpPr>
            <a:xfrm>
              <a:off x="0" y="6387620"/>
              <a:ext cx="12192000" cy="470400"/>
              <a:chOff x="0" y="6387620"/>
              <a:chExt cx="12192000" cy="470400"/>
            </a:xfrm>
          </p:grpSpPr>
          <p:grpSp>
            <p:nvGrpSpPr>
              <p:cNvPr id="722" name="Google Shape;722;p42"/>
              <p:cNvGrpSpPr/>
              <p:nvPr/>
            </p:nvGrpSpPr>
            <p:grpSpPr>
              <a:xfrm>
                <a:off x="0" y="6387620"/>
                <a:ext cx="12192000" cy="470400"/>
                <a:chOff x="0" y="6387620"/>
                <a:chExt cx="12192000" cy="470400"/>
              </a:xfrm>
            </p:grpSpPr>
            <p:sp>
              <p:nvSpPr>
                <p:cNvPr id="723" name="Google Shape;723;p42"/>
                <p:cNvSpPr/>
                <p:nvPr/>
              </p:nvSpPr>
              <p:spPr>
                <a:xfrm>
                  <a:off x="0" y="6387620"/>
                  <a:ext cx="12192000" cy="470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4" name="Google Shape;724;p42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5" name="Google Shape;725;p42"/>
                <p:cNvSpPr txBox="1"/>
                <p:nvPr/>
              </p:nvSpPr>
              <p:spPr>
                <a:xfrm>
                  <a:off x="3460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6" name="Google Shape;726;p42"/>
                <p:cNvSpPr txBox="1"/>
                <p:nvPr/>
              </p:nvSpPr>
              <p:spPr>
                <a:xfrm>
                  <a:off x="5223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42"/>
                <p:cNvSpPr txBox="1"/>
                <p:nvPr/>
              </p:nvSpPr>
              <p:spPr>
                <a:xfrm>
                  <a:off x="6986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42"/>
                <p:cNvSpPr txBox="1"/>
                <p:nvPr/>
              </p:nvSpPr>
              <p:spPr>
                <a:xfrm>
                  <a:off x="8749632" y="6419800"/>
                  <a:ext cx="15294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729" name="Google Shape;729;p4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37178" y="6493528"/>
                <a:ext cx="269498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30" name="Google Shape;730;p42"/>
            <p:cNvSpPr/>
            <p:nvPr/>
          </p:nvSpPr>
          <p:spPr>
            <a:xfrm>
              <a:off x="0" y="6770318"/>
              <a:ext cx="12192000" cy="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" name="Google Shape;731;p42"/>
          <p:cNvGrpSpPr/>
          <p:nvPr/>
        </p:nvGrpSpPr>
        <p:grpSpPr>
          <a:xfrm>
            <a:off x="478012" y="1693762"/>
            <a:ext cx="5874477" cy="4002170"/>
            <a:chOff x="4439385" y="151916"/>
            <a:chExt cx="4705981" cy="3164772"/>
          </a:xfrm>
        </p:grpSpPr>
        <p:pic>
          <p:nvPicPr>
            <p:cNvPr id="732" name="Google Shape;732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39385" y="151916"/>
              <a:ext cx="4705981" cy="3164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42"/>
            <p:cNvPicPr preferRelativeResize="0"/>
            <p:nvPr/>
          </p:nvPicPr>
          <p:blipFill rotWithShape="1">
            <a:blip r:embed="rId5">
              <a:alphaModFix/>
            </a:blip>
            <a:srcRect l="53834" t="91779" r="15903" b="1638"/>
            <a:stretch/>
          </p:blipFill>
          <p:spPr>
            <a:xfrm>
              <a:off x="7005150" y="3046560"/>
              <a:ext cx="1391990" cy="203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4" name="Google Shape;734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82625" y="1976800"/>
            <a:ext cx="5778324" cy="38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2"/>
          <p:cNvSpPr txBox="1"/>
          <p:nvPr/>
        </p:nvSpPr>
        <p:spPr>
          <a:xfrm>
            <a:off x="2700550" y="5756050"/>
            <a:ext cx="71916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dirty="0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 The i</a:t>
            </a:r>
            <a:r>
              <a:rPr lang="en-US" sz="2400" i="0" u="none" strike="noStrike" cap="none" dirty="0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ndependence assumption is violated.</a:t>
            </a:r>
            <a:endParaRPr sz="2400" i="0" u="none" strike="noStrike" cap="none" dirty="0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36" name="Google Shape;73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1850" y="5844000"/>
            <a:ext cx="395525" cy="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3"/>
          <p:cNvSpPr txBox="1">
            <a:spLocks noGrp="1"/>
          </p:cNvSpPr>
          <p:nvPr>
            <p:ph type="title"/>
          </p:nvPr>
        </p:nvSpPr>
        <p:spPr>
          <a:xfrm>
            <a:off x="966975" y="159923"/>
            <a:ext cx="9720000" cy="1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dirty="0"/>
              <a:t>MODEL 1.2</a:t>
            </a:r>
            <a:br>
              <a:rPr lang="en-US" sz="4400" dirty="0"/>
            </a:br>
            <a:r>
              <a:rPr lang="en-US" sz="4400" dirty="0">
                <a:solidFill>
                  <a:srgbClr val="1482AB"/>
                </a:solidFill>
              </a:rPr>
              <a:t>COCHRANE-ORCUTT PROCEDURE</a:t>
            </a:r>
            <a:endParaRPr dirty="0"/>
          </a:p>
        </p:txBody>
      </p:sp>
      <p:grpSp>
        <p:nvGrpSpPr>
          <p:cNvPr id="742" name="Google Shape;742;p43"/>
          <p:cNvGrpSpPr/>
          <p:nvPr/>
        </p:nvGrpSpPr>
        <p:grpSpPr>
          <a:xfrm>
            <a:off x="0" y="6387620"/>
            <a:ext cx="12192000" cy="470400"/>
            <a:chOff x="0" y="6387620"/>
            <a:chExt cx="12192000" cy="470400"/>
          </a:xfrm>
        </p:grpSpPr>
        <p:grpSp>
          <p:nvGrpSpPr>
            <p:cNvPr id="743" name="Google Shape;743;p43"/>
            <p:cNvGrpSpPr/>
            <p:nvPr/>
          </p:nvGrpSpPr>
          <p:grpSpPr>
            <a:xfrm>
              <a:off x="0" y="6387620"/>
              <a:ext cx="12192000" cy="470400"/>
              <a:chOff x="0" y="6387620"/>
              <a:chExt cx="12192000" cy="470400"/>
            </a:xfrm>
          </p:grpSpPr>
          <p:grpSp>
            <p:nvGrpSpPr>
              <p:cNvPr id="744" name="Google Shape;744;p43"/>
              <p:cNvGrpSpPr/>
              <p:nvPr/>
            </p:nvGrpSpPr>
            <p:grpSpPr>
              <a:xfrm>
                <a:off x="0" y="6387620"/>
                <a:ext cx="12192000" cy="470400"/>
                <a:chOff x="0" y="6387620"/>
                <a:chExt cx="12192000" cy="470400"/>
              </a:xfrm>
            </p:grpSpPr>
            <p:sp>
              <p:nvSpPr>
                <p:cNvPr id="745" name="Google Shape;745;p43"/>
                <p:cNvSpPr/>
                <p:nvPr/>
              </p:nvSpPr>
              <p:spPr>
                <a:xfrm>
                  <a:off x="0" y="6387620"/>
                  <a:ext cx="12192000" cy="470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43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43"/>
                <p:cNvSpPr txBox="1"/>
                <p:nvPr/>
              </p:nvSpPr>
              <p:spPr>
                <a:xfrm>
                  <a:off x="3460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43"/>
                <p:cNvSpPr txBox="1"/>
                <p:nvPr/>
              </p:nvSpPr>
              <p:spPr>
                <a:xfrm>
                  <a:off x="5223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43"/>
                <p:cNvSpPr txBox="1"/>
                <p:nvPr/>
              </p:nvSpPr>
              <p:spPr>
                <a:xfrm>
                  <a:off x="6986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43"/>
                <p:cNvSpPr txBox="1"/>
                <p:nvPr/>
              </p:nvSpPr>
              <p:spPr>
                <a:xfrm>
                  <a:off x="8749632" y="6419800"/>
                  <a:ext cx="15294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751" name="Google Shape;751;p4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37178" y="6493528"/>
                <a:ext cx="269498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52" name="Google Shape;752;p43"/>
            <p:cNvSpPr/>
            <p:nvPr/>
          </p:nvSpPr>
          <p:spPr>
            <a:xfrm>
              <a:off x="0" y="6770318"/>
              <a:ext cx="12192000" cy="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3" name="Google Shape;75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250" y="1501175"/>
            <a:ext cx="5645952" cy="48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650" y="1757000"/>
            <a:ext cx="5353825" cy="27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3"/>
          <p:cNvSpPr txBox="1"/>
          <p:nvPr/>
        </p:nvSpPr>
        <p:spPr>
          <a:xfrm>
            <a:off x="6361663" y="4588525"/>
            <a:ext cx="5353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The i</a:t>
            </a:r>
            <a:r>
              <a:rPr lang="en-US" sz="240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ndependence assumption is </a:t>
            </a:r>
            <a:r>
              <a:rPr lang="en-US" sz="2400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satisfied.</a:t>
            </a:r>
            <a:endParaRPr sz="2400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Questrial"/>
              <a:buChar char="●"/>
            </a:pPr>
            <a:r>
              <a:rPr lang="en-US" sz="2400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“Season” and “holiday” are not significant.</a:t>
            </a:r>
            <a:endParaRPr sz="2400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56" name="Google Shape;756;p43"/>
          <p:cNvSpPr/>
          <p:nvPr/>
        </p:nvSpPr>
        <p:spPr>
          <a:xfrm>
            <a:off x="9573350" y="4273975"/>
            <a:ext cx="1429800" cy="186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57" name="Google Shape;757;p43"/>
          <p:cNvSpPr/>
          <p:nvPr/>
        </p:nvSpPr>
        <p:spPr>
          <a:xfrm>
            <a:off x="4330125" y="3781650"/>
            <a:ext cx="1080300" cy="32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2B3A714-9EBB-7E49-9B17-C791E70CBAF0}"/>
              </a:ext>
            </a:extLst>
          </p:cNvPr>
          <p:cNvGrpSpPr/>
          <p:nvPr/>
        </p:nvGrpSpPr>
        <p:grpSpPr>
          <a:xfrm>
            <a:off x="844312" y="2222699"/>
            <a:ext cx="10396226" cy="2998598"/>
            <a:chOff x="844312" y="2222699"/>
            <a:chExt cx="10396226" cy="299859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20BE62A-96A1-B14E-95F0-0F47744E1AD2}"/>
                </a:ext>
              </a:extLst>
            </p:cNvPr>
            <p:cNvGrpSpPr/>
            <p:nvPr/>
          </p:nvGrpSpPr>
          <p:grpSpPr>
            <a:xfrm>
              <a:off x="844312" y="2319378"/>
              <a:ext cx="10354537" cy="2786245"/>
              <a:chOff x="844312" y="2319378"/>
              <a:chExt cx="10354537" cy="2786245"/>
            </a:xfrm>
          </p:grpSpPr>
          <p:grpSp>
            <p:nvGrpSpPr>
              <p:cNvPr id="118" name="Google Shape;118;p16"/>
              <p:cNvGrpSpPr/>
              <p:nvPr/>
            </p:nvGrpSpPr>
            <p:grpSpPr>
              <a:xfrm>
                <a:off x="844312" y="2319378"/>
                <a:ext cx="6297180" cy="2786245"/>
                <a:chOff x="824992" y="2357249"/>
                <a:chExt cx="5318115" cy="2211481"/>
              </a:xfrm>
            </p:grpSpPr>
            <p:sp>
              <p:nvSpPr>
                <p:cNvPr id="119" name="Google Shape;119;p16"/>
                <p:cNvSpPr/>
                <p:nvPr/>
              </p:nvSpPr>
              <p:spPr>
                <a:xfrm>
                  <a:off x="824992" y="2357249"/>
                  <a:ext cx="1842116" cy="1436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" h="644" extrusionOk="0">
                      <a:moveTo>
                        <a:pt x="0" y="296"/>
                      </a:moveTo>
                      <a:cubicBezTo>
                        <a:pt x="111" y="328"/>
                        <a:pt x="111" y="328"/>
                        <a:pt x="111" y="328"/>
                      </a:cubicBezTo>
                      <a:cubicBezTo>
                        <a:pt x="111" y="453"/>
                        <a:pt x="111" y="453"/>
                        <a:pt x="111" y="453"/>
                      </a:cubicBezTo>
                      <a:cubicBezTo>
                        <a:pt x="111" y="453"/>
                        <a:pt x="423" y="249"/>
                        <a:pt x="691" y="644"/>
                      </a:cubicBezTo>
                      <a:cubicBezTo>
                        <a:pt x="827" y="618"/>
                        <a:pt x="827" y="618"/>
                        <a:pt x="827" y="618"/>
                      </a:cubicBezTo>
                      <a:cubicBezTo>
                        <a:pt x="824" y="490"/>
                        <a:pt x="824" y="490"/>
                        <a:pt x="824" y="490"/>
                      </a:cubicBezTo>
                      <a:cubicBezTo>
                        <a:pt x="824" y="490"/>
                        <a:pt x="492" y="0"/>
                        <a:pt x="0" y="296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ffectLst>
                  <a:outerShdw blurRad="38100" dist="25400" dir="5400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0" name="Google Shape;120;p16"/>
                <p:cNvSpPr/>
                <p:nvPr/>
              </p:nvSpPr>
              <p:spPr>
                <a:xfrm>
                  <a:off x="2559690" y="3131786"/>
                  <a:ext cx="1846828" cy="1436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644" extrusionOk="0">
                      <a:moveTo>
                        <a:pt x="0" y="346"/>
                      </a:moveTo>
                      <a:cubicBezTo>
                        <a:pt x="112" y="314"/>
                        <a:pt x="112" y="314"/>
                        <a:pt x="112" y="314"/>
                      </a:cubicBezTo>
                      <a:cubicBezTo>
                        <a:pt x="112" y="190"/>
                        <a:pt x="112" y="190"/>
                        <a:pt x="112" y="190"/>
                      </a:cubicBezTo>
                      <a:cubicBezTo>
                        <a:pt x="112" y="190"/>
                        <a:pt x="423" y="394"/>
                        <a:pt x="693" y="0"/>
                      </a:cubicBezTo>
                      <a:cubicBezTo>
                        <a:pt x="829" y="27"/>
                        <a:pt x="829" y="27"/>
                        <a:pt x="829" y="27"/>
                      </a:cubicBezTo>
                      <a:cubicBezTo>
                        <a:pt x="825" y="156"/>
                        <a:pt x="825" y="156"/>
                        <a:pt x="825" y="156"/>
                      </a:cubicBezTo>
                      <a:cubicBezTo>
                        <a:pt x="825" y="156"/>
                        <a:pt x="491" y="644"/>
                        <a:pt x="0" y="346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ffectLst>
                  <a:outerShdw blurRad="38100" dist="25400" dir="5400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1" name="Google Shape;121;p16"/>
                <p:cNvSpPr/>
                <p:nvPr/>
              </p:nvSpPr>
              <p:spPr>
                <a:xfrm>
                  <a:off x="4301932" y="2357249"/>
                  <a:ext cx="1841175" cy="1436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" h="644" extrusionOk="0">
                      <a:moveTo>
                        <a:pt x="0" y="296"/>
                      </a:moveTo>
                      <a:cubicBezTo>
                        <a:pt x="111" y="328"/>
                        <a:pt x="111" y="328"/>
                        <a:pt x="111" y="328"/>
                      </a:cubicBezTo>
                      <a:cubicBezTo>
                        <a:pt x="111" y="453"/>
                        <a:pt x="111" y="453"/>
                        <a:pt x="111" y="453"/>
                      </a:cubicBezTo>
                      <a:cubicBezTo>
                        <a:pt x="111" y="453"/>
                        <a:pt x="423" y="249"/>
                        <a:pt x="691" y="644"/>
                      </a:cubicBezTo>
                      <a:cubicBezTo>
                        <a:pt x="827" y="618"/>
                        <a:pt x="827" y="618"/>
                        <a:pt x="827" y="618"/>
                      </a:cubicBezTo>
                      <a:cubicBezTo>
                        <a:pt x="824" y="490"/>
                        <a:pt x="824" y="490"/>
                        <a:pt x="824" y="490"/>
                      </a:cubicBezTo>
                      <a:cubicBezTo>
                        <a:pt x="824" y="490"/>
                        <a:pt x="492" y="0"/>
                        <a:pt x="0" y="296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ffectLst>
                  <a:outerShdw blurRad="38100" dist="25400" dir="5400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122" name="Google Shape;122;p16"/>
              <p:cNvGrpSpPr/>
              <p:nvPr/>
            </p:nvGrpSpPr>
            <p:grpSpPr>
              <a:xfrm>
                <a:off x="6955725" y="2319378"/>
                <a:ext cx="4243124" cy="2786245"/>
                <a:chOff x="2559690" y="2357249"/>
                <a:chExt cx="3583417" cy="2211481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2559690" y="3131786"/>
                  <a:ext cx="1846828" cy="1436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644" extrusionOk="0">
                      <a:moveTo>
                        <a:pt x="0" y="346"/>
                      </a:moveTo>
                      <a:cubicBezTo>
                        <a:pt x="112" y="314"/>
                        <a:pt x="112" y="314"/>
                        <a:pt x="112" y="314"/>
                      </a:cubicBezTo>
                      <a:cubicBezTo>
                        <a:pt x="112" y="190"/>
                        <a:pt x="112" y="190"/>
                        <a:pt x="112" y="190"/>
                      </a:cubicBezTo>
                      <a:cubicBezTo>
                        <a:pt x="112" y="190"/>
                        <a:pt x="423" y="394"/>
                        <a:pt x="693" y="0"/>
                      </a:cubicBezTo>
                      <a:cubicBezTo>
                        <a:pt x="829" y="27"/>
                        <a:pt x="829" y="27"/>
                        <a:pt x="829" y="27"/>
                      </a:cubicBezTo>
                      <a:cubicBezTo>
                        <a:pt x="825" y="156"/>
                        <a:pt x="825" y="156"/>
                        <a:pt x="825" y="156"/>
                      </a:cubicBezTo>
                      <a:cubicBezTo>
                        <a:pt x="825" y="156"/>
                        <a:pt x="491" y="644"/>
                        <a:pt x="0" y="346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ffectLst>
                  <a:outerShdw blurRad="38100" dist="25400" dir="5400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4301932" y="2357249"/>
                  <a:ext cx="1841175" cy="1436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" h="644" extrusionOk="0">
                      <a:moveTo>
                        <a:pt x="0" y="296"/>
                      </a:moveTo>
                      <a:cubicBezTo>
                        <a:pt x="111" y="328"/>
                        <a:pt x="111" y="328"/>
                        <a:pt x="111" y="328"/>
                      </a:cubicBezTo>
                      <a:cubicBezTo>
                        <a:pt x="111" y="453"/>
                        <a:pt x="111" y="453"/>
                        <a:pt x="111" y="453"/>
                      </a:cubicBezTo>
                      <a:cubicBezTo>
                        <a:pt x="111" y="453"/>
                        <a:pt x="423" y="249"/>
                        <a:pt x="691" y="644"/>
                      </a:cubicBezTo>
                      <a:cubicBezTo>
                        <a:pt x="827" y="618"/>
                        <a:pt x="827" y="618"/>
                        <a:pt x="827" y="618"/>
                      </a:cubicBezTo>
                      <a:cubicBezTo>
                        <a:pt x="824" y="490"/>
                        <a:pt x="824" y="490"/>
                        <a:pt x="824" y="490"/>
                      </a:cubicBezTo>
                      <a:cubicBezTo>
                        <a:pt x="824" y="490"/>
                        <a:pt x="492" y="0"/>
                        <a:pt x="0" y="296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ffectLst>
                  <a:outerShdw blurRad="38100" dist="25400" dir="5400000" algn="ctr" rotWithShape="0">
                    <a:srgbClr val="000000">
                      <a:alpha val="2000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59E62DE-6CAD-EA4F-B346-B825718DD2C7}"/>
                </a:ext>
              </a:extLst>
            </p:cNvPr>
            <p:cNvGrpSpPr/>
            <p:nvPr/>
          </p:nvGrpSpPr>
          <p:grpSpPr>
            <a:xfrm>
              <a:off x="1021146" y="3742617"/>
              <a:ext cx="1373100" cy="1319400"/>
              <a:chOff x="5867502" y="2874225"/>
              <a:chExt cx="1373100" cy="1319400"/>
            </a:xfrm>
          </p:grpSpPr>
          <p:sp>
            <p:nvSpPr>
              <p:cNvPr id="17" name="Google Shape;174;p27">
                <a:extLst>
                  <a:ext uri="{FF2B5EF4-FFF2-40B4-BE49-F238E27FC236}">
                    <a16:creationId xmlns:a16="http://schemas.microsoft.com/office/drawing/2014/main" id="{841C307B-C8C2-D149-BC11-A2501E5A8168}"/>
                  </a:ext>
                </a:extLst>
              </p:cNvPr>
              <p:cNvSpPr/>
              <p:nvPr/>
            </p:nvSpPr>
            <p:spPr>
              <a:xfrm>
                <a:off x="5867502" y="2874225"/>
                <a:ext cx="1373100" cy="1319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588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8" name="Google Shape;178;p27">
                <a:extLst>
                  <a:ext uri="{FF2B5EF4-FFF2-40B4-BE49-F238E27FC236}">
                    <a16:creationId xmlns:a16="http://schemas.microsoft.com/office/drawing/2014/main" id="{16871FD4-CB62-0D4F-8D71-FCD79A7E7E4B}"/>
                  </a:ext>
                </a:extLst>
              </p:cNvPr>
              <p:cNvSpPr/>
              <p:nvPr/>
            </p:nvSpPr>
            <p:spPr>
              <a:xfrm>
                <a:off x="5947899" y="2956159"/>
                <a:ext cx="1212300" cy="1135500"/>
              </a:xfrm>
              <a:prstGeom prst="ellipse">
                <a:avLst/>
              </a:prstGeom>
              <a:solidFill>
                <a:srgbClr val="4A86E8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588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19" name="Google Shape;179;p27">
                <a:extLst>
                  <a:ext uri="{FF2B5EF4-FFF2-40B4-BE49-F238E27FC236}">
                    <a16:creationId xmlns:a16="http://schemas.microsoft.com/office/drawing/2014/main" id="{A833CB10-F630-B046-95EC-EFC3B1FE9CB9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088324" y="3135241"/>
                <a:ext cx="831086" cy="7973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77CF5C3-6177-B543-A565-F4B13BE5B608}"/>
                </a:ext>
              </a:extLst>
            </p:cNvPr>
            <p:cNvGrpSpPr/>
            <p:nvPr/>
          </p:nvGrpSpPr>
          <p:grpSpPr>
            <a:xfrm>
              <a:off x="2996154" y="2422336"/>
              <a:ext cx="1426200" cy="1376100"/>
              <a:chOff x="3703225" y="1175325"/>
              <a:chExt cx="1426200" cy="1376100"/>
            </a:xfrm>
          </p:grpSpPr>
          <p:sp>
            <p:nvSpPr>
              <p:cNvPr id="21" name="Google Shape;180;p27">
                <a:extLst>
                  <a:ext uri="{FF2B5EF4-FFF2-40B4-BE49-F238E27FC236}">
                    <a16:creationId xmlns:a16="http://schemas.microsoft.com/office/drawing/2014/main" id="{76EBABB0-5624-0447-89E1-716617F6E217}"/>
                  </a:ext>
                </a:extLst>
              </p:cNvPr>
              <p:cNvSpPr/>
              <p:nvPr/>
            </p:nvSpPr>
            <p:spPr>
              <a:xfrm>
                <a:off x="3703225" y="1175325"/>
                <a:ext cx="1426200" cy="137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588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2" name="Google Shape;181;p27">
                <a:extLst>
                  <a:ext uri="{FF2B5EF4-FFF2-40B4-BE49-F238E27FC236}">
                    <a16:creationId xmlns:a16="http://schemas.microsoft.com/office/drawing/2014/main" id="{91A088B9-5535-D34B-8C7F-759F346A7399}"/>
                  </a:ext>
                </a:extLst>
              </p:cNvPr>
              <p:cNvSpPr/>
              <p:nvPr/>
            </p:nvSpPr>
            <p:spPr>
              <a:xfrm>
                <a:off x="3786774" y="1271028"/>
                <a:ext cx="1259100" cy="1184700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588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B34A6D6E-5580-5E4E-8106-BEC5E348B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918454" y="1309479"/>
                <a:ext cx="995739" cy="995739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A63365-7FEA-0548-962A-2B6BB46AF617}"/>
                </a:ext>
              </a:extLst>
            </p:cNvPr>
            <p:cNvSpPr txBox="1"/>
            <p:nvPr/>
          </p:nvSpPr>
          <p:spPr>
            <a:xfrm>
              <a:off x="845596" y="2313115"/>
              <a:ext cx="2263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</a:rPr>
                <a:t>Introduction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95D46A-7E71-E347-800B-2595469B2FBB}"/>
                </a:ext>
              </a:extLst>
            </p:cNvPr>
            <p:cNvSpPr txBox="1"/>
            <p:nvPr/>
          </p:nvSpPr>
          <p:spPr>
            <a:xfrm>
              <a:off x="3235547" y="4759632"/>
              <a:ext cx="2263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</a:rPr>
                <a:t>Model1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083EE9-7882-7A42-B7C9-7747E8525708}"/>
                </a:ext>
              </a:extLst>
            </p:cNvPr>
            <p:cNvSpPr txBox="1"/>
            <p:nvPr/>
          </p:nvSpPr>
          <p:spPr>
            <a:xfrm>
              <a:off x="5309452" y="2315451"/>
              <a:ext cx="2263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</a:rPr>
                <a:t>Model2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C06361-D32E-264A-B083-325EDA17128E}"/>
                </a:ext>
              </a:extLst>
            </p:cNvPr>
            <p:cNvSpPr txBox="1"/>
            <p:nvPr/>
          </p:nvSpPr>
          <p:spPr>
            <a:xfrm>
              <a:off x="7369589" y="4759631"/>
              <a:ext cx="2263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</a:rPr>
                <a:t>Model3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13A0D0-47DF-5548-A40A-65DB904D2AA9}"/>
                </a:ext>
              </a:extLst>
            </p:cNvPr>
            <p:cNvSpPr txBox="1"/>
            <p:nvPr/>
          </p:nvSpPr>
          <p:spPr>
            <a:xfrm>
              <a:off x="8977024" y="2222699"/>
              <a:ext cx="2263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</a:rPr>
                <a:t>Conclusion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C9DAAA-F1D1-DB49-A9EF-6A67D7BFFB17}"/>
                </a:ext>
              </a:extLst>
            </p:cNvPr>
            <p:cNvGrpSpPr/>
            <p:nvPr/>
          </p:nvGrpSpPr>
          <p:grpSpPr>
            <a:xfrm>
              <a:off x="9185463" y="3714372"/>
              <a:ext cx="1373100" cy="1319400"/>
              <a:chOff x="9185463" y="3714372"/>
              <a:chExt cx="1373100" cy="13194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99297B3-8C99-8042-98E4-D2FEA4051DAF}"/>
                  </a:ext>
                </a:extLst>
              </p:cNvPr>
              <p:cNvGrpSpPr/>
              <p:nvPr/>
            </p:nvGrpSpPr>
            <p:grpSpPr>
              <a:xfrm>
                <a:off x="9185463" y="3714372"/>
                <a:ext cx="1373100" cy="1319400"/>
                <a:chOff x="5867502" y="2874225"/>
                <a:chExt cx="1373100" cy="1319400"/>
              </a:xfrm>
            </p:grpSpPr>
            <p:sp>
              <p:nvSpPr>
                <p:cNvPr id="30" name="Google Shape;174;p27">
                  <a:extLst>
                    <a:ext uri="{FF2B5EF4-FFF2-40B4-BE49-F238E27FC236}">
                      <a16:creationId xmlns:a16="http://schemas.microsoft.com/office/drawing/2014/main" id="{410E6DD4-82AB-344B-9791-6A433DC059F0}"/>
                    </a:ext>
                  </a:extLst>
                </p:cNvPr>
                <p:cNvSpPr/>
                <p:nvPr/>
              </p:nvSpPr>
              <p:spPr>
                <a:xfrm>
                  <a:off x="5867502" y="2874225"/>
                  <a:ext cx="1373100" cy="13194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588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1" name="Google Shape;178;p27">
                  <a:extLst>
                    <a:ext uri="{FF2B5EF4-FFF2-40B4-BE49-F238E27FC236}">
                      <a16:creationId xmlns:a16="http://schemas.microsoft.com/office/drawing/2014/main" id="{78C727F5-8C82-474D-9A7E-EF184D5E8DBE}"/>
                    </a:ext>
                  </a:extLst>
                </p:cNvPr>
                <p:cNvSpPr/>
                <p:nvPr/>
              </p:nvSpPr>
              <p:spPr>
                <a:xfrm>
                  <a:off x="5947899" y="2956159"/>
                  <a:ext cx="1212300" cy="1135500"/>
                </a:xfrm>
                <a:prstGeom prst="ellipse">
                  <a:avLst/>
                </a:prstGeom>
                <a:solidFill>
                  <a:srgbClr val="4A86E8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588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085F358F-A047-6948-8BFB-1DC9E49CC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29726" y="3960034"/>
                <a:ext cx="884567" cy="884567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F45F74A-9363-1C40-9A62-AAB0D2519388}"/>
                </a:ext>
              </a:extLst>
            </p:cNvPr>
            <p:cNvGrpSpPr/>
            <p:nvPr/>
          </p:nvGrpSpPr>
          <p:grpSpPr>
            <a:xfrm>
              <a:off x="5122044" y="3742617"/>
              <a:ext cx="1373100" cy="1319400"/>
              <a:chOff x="1509500" y="2822175"/>
              <a:chExt cx="1373100" cy="1319400"/>
            </a:xfrm>
          </p:grpSpPr>
          <p:sp>
            <p:nvSpPr>
              <p:cNvPr id="38" name="Google Shape;183;p27">
                <a:extLst>
                  <a:ext uri="{FF2B5EF4-FFF2-40B4-BE49-F238E27FC236}">
                    <a16:creationId xmlns:a16="http://schemas.microsoft.com/office/drawing/2014/main" id="{4D3A5E20-5593-2648-9776-4921AC580729}"/>
                  </a:ext>
                </a:extLst>
              </p:cNvPr>
              <p:cNvSpPr/>
              <p:nvPr/>
            </p:nvSpPr>
            <p:spPr>
              <a:xfrm>
                <a:off x="1509500" y="2822175"/>
                <a:ext cx="1373100" cy="13194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588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" name="Google Shape;184;p27">
                <a:extLst>
                  <a:ext uri="{FF2B5EF4-FFF2-40B4-BE49-F238E27FC236}">
                    <a16:creationId xmlns:a16="http://schemas.microsoft.com/office/drawing/2014/main" id="{011BC2E5-AD16-1841-9427-069826666526}"/>
                  </a:ext>
                </a:extLst>
              </p:cNvPr>
              <p:cNvSpPr/>
              <p:nvPr/>
            </p:nvSpPr>
            <p:spPr>
              <a:xfrm>
                <a:off x="1589843" y="2914055"/>
                <a:ext cx="1212300" cy="11355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588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C4E26BDF-3BC1-3F4E-8C1A-EE8DE3BFA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821141" y="3104640"/>
                <a:ext cx="764130" cy="764130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C07432-1F96-554C-9147-8F7A0C7F17D9}"/>
                </a:ext>
              </a:extLst>
            </p:cNvPr>
            <p:cNvGrpSpPr/>
            <p:nvPr/>
          </p:nvGrpSpPr>
          <p:grpSpPr>
            <a:xfrm>
              <a:off x="7078171" y="2403990"/>
              <a:ext cx="1426200" cy="1376100"/>
              <a:chOff x="7078171" y="2403990"/>
              <a:chExt cx="1426200" cy="13761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1845963-119C-6246-B59A-910827F8784A}"/>
                  </a:ext>
                </a:extLst>
              </p:cNvPr>
              <p:cNvGrpSpPr/>
              <p:nvPr/>
            </p:nvGrpSpPr>
            <p:grpSpPr>
              <a:xfrm>
                <a:off x="7078171" y="2403990"/>
                <a:ext cx="1426200" cy="1376100"/>
                <a:chOff x="3703225" y="1175325"/>
                <a:chExt cx="1426200" cy="1376100"/>
              </a:xfrm>
            </p:grpSpPr>
            <p:sp>
              <p:nvSpPr>
                <p:cNvPr id="44" name="Google Shape;180;p27">
                  <a:extLst>
                    <a:ext uri="{FF2B5EF4-FFF2-40B4-BE49-F238E27FC236}">
                      <a16:creationId xmlns:a16="http://schemas.microsoft.com/office/drawing/2014/main" id="{BC28D9CE-AC99-2349-920F-DCC402D9742D}"/>
                    </a:ext>
                  </a:extLst>
                </p:cNvPr>
                <p:cNvSpPr/>
                <p:nvPr/>
              </p:nvSpPr>
              <p:spPr>
                <a:xfrm>
                  <a:off x="3703225" y="1175325"/>
                  <a:ext cx="1426200" cy="13761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588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5" name="Google Shape;181;p27">
                  <a:extLst>
                    <a:ext uri="{FF2B5EF4-FFF2-40B4-BE49-F238E27FC236}">
                      <a16:creationId xmlns:a16="http://schemas.microsoft.com/office/drawing/2014/main" id="{E6169F42-09D0-7F4F-80C3-5557D67BE678}"/>
                    </a:ext>
                  </a:extLst>
                </p:cNvPr>
                <p:cNvSpPr/>
                <p:nvPr/>
              </p:nvSpPr>
              <p:spPr>
                <a:xfrm>
                  <a:off x="3786774" y="1271028"/>
                  <a:ext cx="1259100" cy="1184700"/>
                </a:xfrm>
                <a:prstGeom prst="ellipse">
                  <a:avLst/>
                </a:prstGeom>
                <a:solidFill>
                  <a:srgbClr val="FF9900"/>
                </a:solidFill>
                <a:ln>
                  <a:noFill/>
                </a:ln>
                <a:effectLst>
                  <a:outerShdw blurRad="50800" dist="38100" dir="5400000" algn="t" rotWithShape="0">
                    <a:srgbClr val="000000">
                      <a:alpha val="45880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D359BC6B-3160-E04E-9308-F76DF1F5C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365450" y="2629574"/>
                <a:ext cx="940779" cy="940779"/>
              </a:xfrm>
              <a:prstGeom prst="rect">
                <a:avLst/>
              </a:prstGeom>
            </p:spPr>
          </p:pic>
        </p:grpSp>
      </p:grpSp>
      <p:grpSp>
        <p:nvGrpSpPr>
          <p:cNvPr id="41" name="Google Shape;127;p17">
            <a:extLst>
              <a:ext uri="{FF2B5EF4-FFF2-40B4-BE49-F238E27FC236}">
                <a16:creationId xmlns:a16="http://schemas.microsoft.com/office/drawing/2014/main" id="{05FBD5BC-6EA6-470D-98D1-E1A5E3C25935}"/>
              </a:ext>
            </a:extLst>
          </p:cNvPr>
          <p:cNvGrpSpPr/>
          <p:nvPr/>
        </p:nvGrpSpPr>
        <p:grpSpPr>
          <a:xfrm>
            <a:off x="0" y="6387620"/>
            <a:ext cx="12192000" cy="470400"/>
            <a:chOff x="0" y="6387620"/>
            <a:chExt cx="12192000" cy="470400"/>
          </a:xfrm>
        </p:grpSpPr>
        <p:grpSp>
          <p:nvGrpSpPr>
            <p:cNvPr id="42" name="Google Shape;128;p17">
              <a:extLst>
                <a:ext uri="{FF2B5EF4-FFF2-40B4-BE49-F238E27FC236}">
                  <a16:creationId xmlns:a16="http://schemas.microsoft.com/office/drawing/2014/main" id="{3A94EF0B-DF8D-4045-9B01-8E4DE27DF655}"/>
                </a:ext>
              </a:extLst>
            </p:cNvPr>
            <p:cNvGrpSpPr/>
            <p:nvPr/>
          </p:nvGrpSpPr>
          <p:grpSpPr>
            <a:xfrm>
              <a:off x="0" y="6387620"/>
              <a:ext cx="12192000" cy="470400"/>
              <a:chOff x="0" y="6387620"/>
              <a:chExt cx="12192000" cy="470400"/>
            </a:xfrm>
          </p:grpSpPr>
          <p:grpSp>
            <p:nvGrpSpPr>
              <p:cNvPr id="47" name="Google Shape;129;p17">
                <a:extLst>
                  <a:ext uri="{FF2B5EF4-FFF2-40B4-BE49-F238E27FC236}">
                    <a16:creationId xmlns:a16="http://schemas.microsoft.com/office/drawing/2014/main" id="{6CF08082-2080-489B-9AE3-6E75074633D6}"/>
                  </a:ext>
                </a:extLst>
              </p:cNvPr>
              <p:cNvGrpSpPr/>
              <p:nvPr/>
            </p:nvGrpSpPr>
            <p:grpSpPr>
              <a:xfrm>
                <a:off x="0" y="6387620"/>
                <a:ext cx="12192000" cy="470400"/>
                <a:chOff x="0" y="6387620"/>
                <a:chExt cx="12192000" cy="470400"/>
              </a:xfrm>
            </p:grpSpPr>
            <p:sp>
              <p:nvSpPr>
                <p:cNvPr id="49" name="Google Shape;130;p17">
                  <a:extLst>
                    <a:ext uri="{FF2B5EF4-FFF2-40B4-BE49-F238E27FC236}">
                      <a16:creationId xmlns:a16="http://schemas.microsoft.com/office/drawing/2014/main" id="{B0C2CA68-D92C-49FA-B44A-046B6BE77322}"/>
                    </a:ext>
                  </a:extLst>
                </p:cNvPr>
                <p:cNvSpPr/>
                <p:nvPr/>
              </p:nvSpPr>
              <p:spPr>
                <a:xfrm>
                  <a:off x="0" y="6387620"/>
                  <a:ext cx="12192000" cy="470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131;p17">
                  <a:extLst>
                    <a:ext uri="{FF2B5EF4-FFF2-40B4-BE49-F238E27FC236}">
                      <a16:creationId xmlns:a16="http://schemas.microsoft.com/office/drawing/2014/main" id="{FBE9DEA2-000E-43C2-A46B-888781EEE6B8}"/>
                    </a:ext>
                  </a:extLst>
                </p:cNvPr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132;p17">
                  <a:extLst>
                    <a:ext uri="{FF2B5EF4-FFF2-40B4-BE49-F238E27FC236}">
                      <a16:creationId xmlns:a16="http://schemas.microsoft.com/office/drawing/2014/main" id="{75A5E377-013E-4F1B-9F12-C0CB19056B7F}"/>
                    </a:ext>
                  </a:extLst>
                </p:cNvPr>
                <p:cNvSpPr txBox="1"/>
                <p:nvPr/>
              </p:nvSpPr>
              <p:spPr>
                <a:xfrm>
                  <a:off x="3460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133;p17">
                  <a:extLst>
                    <a:ext uri="{FF2B5EF4-FFF2-40B4-BE49-F238E27FC236}">
                      <a16:creationId xmlns:a16="http://schemas.microsoft.com/office/drawing/2014/main" id="{0D5BA3FE-196C-4142-947A-7EFF07E955C0}"/>
                    </a:ext>
                  </a:extLst>
                </p:cNvPr>
                <p:cNvSpPr txBox="1"/>
                <p:nvPr/>
              </p:nvSpPr>
              <p:spPr>
                <a:xfrm>
                  <a:off x="5223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134;p17">
                  <a:extLst>
                    <a:ext uri="{FF2B5EF4-FFF2-40B4-BE49-F238E27FC236}">
                      <a16:creationId xmlns:a16="http://schemas.microsoft.com/office/drawing/2014/main" id="{D0D0F1FE-FD18-41EC-81B2-7456430A94BF}"/>
                    </a:ext>
                  </a:extLst>
                </p:cNvPr>
                <p:cNvSpPr txBox="1"/>
                <p:nvPr/>
              </p:nvSpPr>
              <p:spPr>
                <a:xfrm>
                  <a:off x="6986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135;p17">
                  <a:extLst>
                    <a:ext uri="{FF2B5EF4-FFF2-40B4-BE49-F238E27FC236}">
                      <a16:creationId xmlns:a16="http://schemas.microsoft.com/office/drawing/2014/main" id="{3FD4D425-42F0-46FE-9D90-5D74B07EFA92}"/>
                    </a:ext>
                  </a:extLst>
                </p:cNvPr>
                <p:cNvSpPr txBox="1"/>
                <p:nvPr/>
              </p:nvSpPr>
              <p:spPr>
                <a:xfrm>
                  <a:off x="8749632" y="6419800"/>
                  <a:ext cx="15294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48" name="Google Shape;136;p17">
                <a:extLst>
                  <a:ext uri="{FF2B5EF4-FFF2-40B4-BE49-F238E27FC236}">
                    <a16:creationId xmlns:a16="http://schemas.microsoft.com/office/drawing/2014/main" id="{2B5A87FD-E209-4E9C-A422-3E1A5B51E21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37178" y="6493528"/>
                <a:ext cx="269498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" name="Google Shape;137;p17">
              <a:extLst>
                <a:ext uri="{FF2B5EF4-FFF2-40B4-BE49-F238E27FC236}">
                  <a16:creationId xmlns:a16="http://schemas.microsoft.com/office/drawing/2014/main" id="{EC3E4330-E0B4-4F67-A728-E514857C61CA}"/>
                </a:ext>
              </a:extLst>
            </p:cNvPr>
            <p:cNvSpPr/>
            <p:nvPr/>
          </p:nvSpPr>
          <p:spPr>
            <a:xfrm>
              <a:off x="0" y="6770318"/>
              <a:ext cx="12192000" cy="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142;p18">
            <a:extLst>
              <a:ext uri="{FF2B5EF4-FFF2-40B4-BE49-F238E27FC236}">
                <a16:creationId xmlns:a16="http://schemas.microsoft.com/office/drawing/2014/main" id="{4D56A4E7-E0C1-4254-B0F9-E4C6EDD7FF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6975" y="159923"/>
            <a:ext cx="9720000" cy="1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dirty="0"/>
              <a:t>TABLE OF CONTENT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4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4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44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6" name="Google Shape;766;p44"/>
          <p:cNvSpPr/>
          <p:nvPr/>
        </p:nvSpPr>
        <p:spPr>
          <a:xfrm>
            <a:off x="0" y="-6263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67" name="Google Shape;767;p44"/>
          <p:cNvSpPr txBox="1"/>
          <p:nvPr/>
        </p:nvSpPr>
        <p:spPr>
          <a:xfrm>
            <a:off x="4421075" y="4370825"/>
            <a:ext cx="7622100" cy="10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The model with “season” and “holiday” is </a:t>
            </a:r>
            <a:r>
              <a:rPr lang="en-US" sz="240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statistically better.</a:t>
            </a:r>
            <a:endParaRPr sz="240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768" name="Google Shape;768;p44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769" name="Google Shape;769;p44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770" name="Google Shape;770;p44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771" name="Google Shape;771;p44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44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44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44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44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44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777" name="Google Shape;777;p4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78" name="Google Shape;778;p44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9" name="Google Shape;779;p44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1.2</a:t>
            </a:r>
            <a:b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>
                <a:solidFill>
                  <a:srgbClr val="1482AB"/>
                </a:solidFill>
              </a:rPr>
              <a:t>ANOVA</a:t>
            </a:r>
            <a:endParaRPr/>
          </a:p>
        </p:txBody>
      </p:sp>
      <p:cxnSp>
        <p:nvCxnSpPr>
          <p:cNvPr id="780" name="Google Shape;780;p44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81" name="Google Shape;781;p44"/>
          <p:cNvGrpSpPr/>
          <p:nvPr/>
        </p:nvGrpSpPr>
        <p:grpSpPr>
          <a:xfrm>
            <a:off x="4421075" y="2105825"/>
            <a:ext cx="7562075" cy="1879057"/>
            <a:chOff x="4488425" y="2415775"/>
            <a:chExt cx="7562075" cy="1879057"/>
          </a:xfrm>
        </p:grpSpPr>
        <p:pic>
          <p:nvPicPr>
            <p:cNvPr id="783" name="Google Shape;783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88425" y="2415775"/>
              <a:ext cx="7562075" cy="18790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44"/>
            <p:cNvSpPr/>
            <p:nvPr/>
          </p:nvSpPr>
          <p:spPr>
            <a:xfrm>
              <a:off x="4488425" y="3187913"/>
              <a:ext cx="7482000" cy="386637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pic>
        <p:nvPicPr>
          <p:cNvPr id="786" name="Google Shape;78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4812" y="2890762"/>
            <a:ext cx="386637" cy="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756;p43">
            <a:extLst>
              <a:ext uri="{FF2B5EF4-FFF2-40B4-BE49-F238E27FC236}">
                <a16:creationId xmlns:a16="http://schemas.microsoft.com/office/drawing/2014/main" id="{EFB98704-4A68-4FD3-A487-57CC01E3B507}"/>
              </a:ext>
            </a:extLst>
          </p:cNvPr>
          <p:cNvSpPr/>
          <p:nvPr/>
        </p:nvSpPr>
        <p:spPr>
          <a:xfrm>
            <a:off x="8521164" y="3645997"/>
            <a:ext cx="810726" cy="19323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5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4" name="Google Shape;794;p4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45"/>
          <p:cNvSpPr/>
          <p:nvPr/>
        </p:nvSpPr>
        <p:spPr>
          <a:xfrm>
            <a:off x="0" y="0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96" name="Google Shape;796;p45"/>
          <p:cNvSpPr txBox="1"/>
          <p:nvPr/>
        </p:nvSpPr>
        <p:spPr>
          <a:xfrm>
            <a:off x="5678800" y="5871053"/>
            <a:ext cx="47094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91440" marR="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Questrial"/>
              <a:buChar char=" "/>
            </a:pPr>
            <a:r>
              <a:rPr lang="en-US" sz="240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RMSE:1299; MAD: 963</a:t>
            </a:r>
            <a:endParaRPr sz="240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797" name="Google Shape;797;p45"/>
          <p:cNvGrpSpPr/>
          <p:nvPr/>
        </p:nvGrpSpPr>
        <p:grpSpPr>
          <a:xfrm>
            <a:off x="0" y="6364543"/>
            <a:ext cx="12192000" cy="493457"/>
            <a:chOff x="0" y="6364543"/>
            <a:chExt cx="12192000" cy="493457"/>
          </a:xfrm>
        </p:grpSpPr>
        <p:grpSp>
          <p:nvGrpSpPr>
            <p:cNvPr id="798" name="Google Shape;798;p45"/>
            <p:cNvGrpSpPr/>
            <p:nvPr/>
          </p:nvGrpSpPr>
          <p:grpSpPr>
            <a:xfrm>
              <a:off x="0" y="6364543"/>
              <a:ext cx="12192000" cy="493456"/>
              <a:chOff x="0" y="6364543"/>
              <a:chExt cx="12192000" cy="493456"/>
            </a:xfrm>
          </p:grpSpPr>
          <p:grpSp>
            <p:nvGrpSpPr>
              <p:cNvPr id="799" name="Google Shape;799;p45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800" name="Google Shape;800;p45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1" name="Google Shape;801;p45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2" name="Google Shape;802;p45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45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4" name="Google Shape;804;p45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5" name="Google Shape;805;p45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806" name="Google Shape;806;p4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59212" y="6364543"/>
                <a:ext cx="433914" cy="4339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07" name="Google Shape;807;p45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8" name="Google Shape;80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1338" y="1076325"/>
            <a:ext cx="7524324" cy="47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45"/>
          <p:cNvSpPr txBox="1">
            <a:spLocks noGrp="1"/>
          </p:cNvSpPr>
          <p:nvPr>
            <p:ph type="title"/>
          </p:nvPr>
        </p:nvSpPr>
        <p:spPr>
          <a:xfrm>
            <a:off x="512850" y="640075"/>
            <a:ext cx="35019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1.2</a:t>
            </a:r>
            <a:b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>
                <a:solidFill>
                  <a:srgbClr val="1482AB"/>
                </a:solidFill>
              </a:rPr>
              <a:t>PREDICTION</a:t>
            </a:r>
            <a:endParaRPr/>
          </a:p>
        </p:txBody>
      </p:sp>
      <p:cxnSp>
        <p:nvCxnSpPr>
          <p:cNvPr id="810" name="Google Shape;810;p45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1" name="Google Shape;81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288" y="432548"/>
            <a:ext cx="7182424" cy="6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6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Model2</a:t>
            </a:r>
            <a:endParaRPr/>
          </a:p>
        </p:txBody>
      </p:sp>
      <p:sp>
        <p:nvSpPr>
          <p:cNvPr id="818" name="Google Shape;818;p46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000" cy="4572000"/>
          </a:xfrm>
          <a:prstGeom prst="rect">
            <a:avLst/>
          </a:prstGeom>
        </p:spPr>
        <p:txBody>
          <a:bodyPr spcFirstLastPara="1" wrap="square" lIns="457200" tIns="365750" rIns="4570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19" name="Google Shape;819;p46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7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7" name="Google Shape;827;p4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8" name="Google Shape;828;p47"/>
          <p:cNvSpPr/>
          <p:nvPr/>
        </p:nvSpPr>
        <p:spPr>
          <a:xfrm>
            <a:off x="0" y="-12526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9" name="Google Shape;829;p47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2</a:t>
            </a:r>
            <a:endParaRPr/>
          </a:p>
        </p:txBody>
      </p:sp>
      <p:cxnSp>
        <p:nvCxnSpPr>
          <p:cNvPr id="830" name="Google Shape;830;p47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1" name="Google Shape;83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984" y="1110393"/>
            <a:ext cx="6896936" cy="463818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47"/>
          <p:cNvSpPr txBox="1"/>
          <p:nvPr/>
        </p:nvSpPr>
        <p:spPr>
          <a:xfrm>
            <a:off x="6446250" y="3674925"/>
            <a:ext cx="8649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Year 1</a:t>
            </a:r>
            <a:endParaRPr sz="180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3" name="Google Shape;833;p47"/>
          <p:cNvSpPr txBox="1"/>
          <p:nvPr/>
        </p:nvSpPr>
        <p:spPr>
          <a:xfrm>
            <a:off x="8935150" y="2779425"/>
            <a:ext cx="8649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Year 2</a:t>
            </a:r>
            <a:endParaRPr sz="180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834" name="Google Shape;834;p47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835" name="Google Shape;835;p47"/>
            <p:cNvGrpSpPr/>
            <p:nvPr/>
          </p:nvGrpSpPr>
          <p:grpSpPr>
            <a:xfrm>
              <a:off x="0" y="6387620"/>
              <a:ext cx="12192000" cy="470380"/>
              <a:chOff x="0" y="6387620"/>
              <a:chExt cx="12192000" cy="470380"/>
            </a:xfrm>
          </p:grpSpPr>
          <p:grpSp>
            <p:nvGrpSpPr>
              <p:cNvPr id="836" name="Google Shape;836;p47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837" name="Google Shape;837;p47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8" name="Google Shape;838;p47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9" name="Google Shape;839;p47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Google Shape;840;p47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1" name="Google Shape;841;p47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2" name="Google Shape;842;p47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43" name="Google Shape;843;p47"/>
              <p:cNvSpPr/>
              <p:nvPr/>
            </p:nvSpPr>
            <p:spPr>
              <a:xfrm>
                <a:off x="0" y="6770318"/>
                <a:ext cx="12192000" cy="876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44" name="Google Shape;844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59436" y="6405223"/>
              <a:ext cx="364195" cy="3641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8"/>
          <p:cNvSpPr txBox="1">
            <a:spLocks noGrp="1"/>
          </p:cNvSpPr>
          <p:nvPr>
            <p:ph type="title"/>
          </p:nvPr>
        </p:nvSpPr>
        <p:spPr>
          <a:xfrm>
            <a:off x="966975" y="159923"/>
            <a:ext cx="9720000" cy="1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dirty="0"/>
              <a:t>MODEL 2</a:t>
            </a:r>
            <a:r>
              <a:rPr lang="en-US" sz="4400" dirty="0">
                <a:solidFill>
                  <a:srgbClr val="1482AB"/>
                </a:solidFill>
              </a:rPr>
              <a:t> </a:t>
            </a:r>
            <a:endParaRPr sz="4400" dirty="0">
              <a:solidFill>
                <a:srgbClr val="1482A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dirty="0">
                <a:solidFill>
                  <a:srgbClr val="1482AB"/>
                </a:solidFill>
              </a:rPr>
              <a:t>PREDICTION</a:t>
            </a:r>
            <a:endParaRPr sz="4400" dirty="0">
              <a:solidFill>
                <a:srgbClr val="1482AB"/>
              </a:solidFill>
            </a:endParaRPr>
          </a:p>
        </p:txBody>
      </p:sp>
      <p:pic>
        <p:nvPicPr>
          <p:cNvPr id="850" name="Google Shape;85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850" y="1872700"/>
            <a:ext cx="5947600" cy="378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6350" y="1936709"/>
            <a:ext cx="5795149" cy="3725966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8"/>
          <p:cNvSpPr txBox="1"/>
          <p:nvPr/>
        </p:nvSpPr>
        <p:spPr>
          <a:xfrm>
            <a:off x="1060225" y="5590700"/>
            <a:ext cx="3722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Model 1 (additive model)</a:t>
            </a:r>
            <a:endParaRPr sz="240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RMSE: 1299; MAD: 963</a:t>
            </a:r>
            <a:endParaRPr sz="240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8"/>
          <p:cNvSpPr txBox="1"/>
          <p:nvPr/>
        </p:nvSpPr>
        <p:spPr>
          <a:xfrm>
            <a:off x="7182713" y="5580338"/>
            <a:ext cx="3722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Model 2 (MLR model)</a:t>
            </a:r>
            <a:endParaRPr sz="240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RMSE: 1096; MAD: 826</a:t>
            </a:r>
            <a:endParaRPr sz="240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4" name="Google Shape;854;p48"/>
          <p:cNvGrpSpPr/>
          <p:nvPr/>
        </p:nvGrpSpPr>
        <p:grpSpPr>
          <a:xfrm>
            <a:off x="0" y="6387620"/>
            <a:ext cx="12192000" cy="470400"/>
            <a:chOff x="0" y="6387620"/>
            <a:chExt cx="12192000" cy="470400"/>
          </a:xfrm>
        </p:grpSpPr>
        <p:grpSp>
          <p:nvGrpSpPr>
            <p:cNvPr id="855" name="Google Shape;855;p48"/>
            <p:cNvGrpSpPr/>
            <p:nvPr/>
          </p:nvGrpSpPr>
          <p:grpSpPr>
            <a:xfrm>
              <a:off x="0" y="6387620"/>
              <a:ext cx="12192000" cy="470400"/>
              <a:chOff x="0" y="6387620"/>
              <a:chExt cx="12192000" cy="470400"/>
            </a:xfrm>
          </p:grpSpPr>
          <p:grpSp>
            <p:nvGrpSpPr>
              <p:cNvPr id="856" name="Google Shape;856;p48"/>
              <p:cNvGrpSpPr/>
              <p:nvPr/>
            </p:nvGrpSpPr>
            <p:grpSpPr>
              <a:xfrm>
                <a:off x="0" y="6387620"/>
                <a:ext cx="12192000" cy="470400"/>
                <a:chOff x="0" y="6387620"/>
                <a:chExt cx="12192000" cy="470400"/>
              </a:xfrm>
            </p:grpSpPr>
            <p:sp>
              <p:nvSpPr>
                <p:cNvPr id="857" name="Google Shape;857;p48"/>
                <p:cNvSpPr/>
                <p:nvPr/>
              </p:nvSpPr>
              <p:spPr>
                <a:xfrm>
                  <a:off x="0" y="6387620"/>
                  <a:ext cx="12192000" cy="470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8" name="Google Shape;858;p48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9" name="Google Shape;859;p48"/>
                <p:cNvSpPr txBox="1"/>
                <p:nvPr/>
              </p:nvSpPr>
              <p:spPr>
                <a:xfrm>
                  <a:off x="3460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0" name="Google Shape;860;p48"/>
                <p:cNvSpPr txBox="1"/>
                <p:nvPr/>
              </p:nvSpPr>
              <p:spPr>
                <a:xfrm>
                  <a:off x="5223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48"/>
                <p:cNvSpPr txBox="1"/>
                <p:nvPr/>
              </p:nvSpPr>
              <p:spPr>
                <a:xfrm>
                  <a:off x="6986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48"/>
                <p:cNvSpPr txBox="1"/>
                <p:nvPr/>
              </p:nvSpPr>
              <p:spPr>
                <a:xfrm>
                  <a:off x="8749632" y="6419800"/>
                  <a:ext cx="15294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63" name="Google Shape;863;p48"/>
              <p:cNvSpPr/>
              <p:nvPr/>
            </p:nvSpPr>
            <p:spPr>
              <a:xfrm>
                <a:off x="0" y="6770318"/>
                <a:ext cx="12192000" cy="87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64" name="Google Shape;864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59436" y="6405223"/>
              <a:ext cx="364196" cy="3641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5" name="Google Shape;865;p48"/>
          <p:cNvSpPr/>
          <p:nvPr/>
        </p:nvSpPr>
        <p:spPr>
          <a:xfrm>
            <a:off x="10513550" y="3642225"/>
            <a:ext cx="641100" cy="1248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6" name="Google Shape;86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2850" y="1358400"/>
            <a:ext cx="5795151" cy="5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650" y="1390400"/>
            <a:ext cx="5947601" cy="533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6112" y="5831837"/>
            <a:ext cx="386637" cy="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756;p43">
            <a:extLst>
              <a:ext uri="{FF2B5EF4-FFF2-40B4-BE49-F238E27FC236}">
                <a16:creationId xmlns:a16="http://schemas.microsoft.com/office/drawing/2014/main" id="{AE287480-9EC4-4DFD-899A-A3F0C7FF38FF}"/>
              </a:ext>
            </a:extLst>
          </p:cNvPr>
          <p:cNvSpPr/>
          <p:nvPr/>
        </p:nvSpPr>
        <p:spPr>
          <a:xfrm>
            <a:off x="1894655" y="1557425"/>
            <a:ext cx="707720" cy="15955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4" name="Google Shape;756;p43">
            <a:extLst>
              <a:ext uri="{FF2B5EF4-FFF2-40B4-BE49-F238E27FC236}">
                <a16:creationId xmlns:a16="http://schemas.microsoft.com/office/drawing/2014/main" id="{CF190746-83F0-4001-AEC4-287B4B13DC7F}"/>
              </a:ext>
            </a:extLst>
          </p:cNvPr>
          <p:cNvSpPr/>
          <p:nvPr/>
        </p:nvSpPr>
        <p:spPr>
          <a:xfrm>
            <a:off x="8806612" y="1567777"/>
            <a:ext cx="312336" cy="14920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9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Model3</a:t>
            </a:r>
            <a:endParaRPr/>
          </a:p>
        </p:txBody>
      </p:sp>
      <p:sp>
        <p:nvSpPr>
          <p:cNvPr id="875" name="Google Shape;875;p49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000" cy="4572000"/>
          </a:xfrm>
          <a:prstGeom prst="rect">
            <a:avLst/>
          </a:prstGeom>
        </p:spPr>
        <p:txBody>
          <a:bodyPr spcFirstLastPara="1" wrap="square" lIns="457200" tIns="365750" rIns="4570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76" name="Google Shape;876;p49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Combined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0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0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Google Shape;883;p50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4" name="Google Shape;884;p50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85" name="Google Shape;885;p50"/>
          <p:cNvSpPr txBox="1">
            <a:spLocks noGrp="1"/>
          </p:cNvSpPr>
          <p:nvPr>
            <p:ph type="title"/>
          </p:nvPr>
        </p:nvSpPr>
        <p:spPr>
          <a:xfrm>
            <a:off x="-3274" y="640080"/>
            <a:ext cx="4459527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3</a:t>
            </a:r>
            <a:b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CASUAL VS REGISTERED</a:t>
            </a:r>
            <a:endParaRPr/>
          </a:p>
        </p:txBody>
      </p:sp>
      <p:cxnSp>
        <p:nvCxnSpPr>
          <p:cNvPr id="886" name="Google Shape;886;p50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7" name="Google Shape;88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8549" y="1126824"/>
            <a:ext cx="7390624" cy="4452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50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889" name="Google Shape;889;p50"/>
            <p:cNvGrpSpPr/>
            <p:nvPr/>
          </p:nvGrpSpPr>
          <p:grpSpPr>
            <a:xfrm>
              <a:off x="0" y="6387620"/>
              <a:ext cx="12192000" cy="470380"/>
              <a:chOff x="0" y="6387620"/>
              <a:chExt cx="12192000" cy="470380"/>
            </a:xfrm>
          </p:grpSpPr>
          <p:grpSp>
            <p:nvGrpSpPr>
              <p:cNvPr id="890" name="Google Shape;890;p50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891" name="Google Shape;891;p50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p50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p50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p50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p50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50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97" name="Google Shape;897;p50"/>
              <p:cNvSpPr/>
              <p:nvPr/>
            </p:nvSpPr>
            <p:spPr>
              <a:xfrm>
                <a:off x="0" y="6770318"/>
                <a:ext cx="12192000" cy="876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98" name="Google Shape;898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65022" y="6398138"/>
              <a:ext cx="350010" cy="35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9" name="Google Shape;899;p50"/>
          <p:cNvSpPr txBox="1"/>
          <p:nvPr/>
        </p:nvSpPr>
        <p:spPr>
          <a:xfrm>
            <a:off x="6067250" y="486850"/>
            <a:ext cx="23196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24163"/>
                </a:solidFill>
              </a:rPr>
              <a:t>Casual</a:t>
            </a:r>
            <a:endParaRPr sz="2400">
              <a:solidFill>
                <a:srgbClr val="124163"/>
              </a:solidFill>
            </a:endParaRPr>
          </a:p>
        </p:txBody>
      </p:sp>
      <p:sp>
        <p:nvSpPr>
          <p:cNvPr id="900" name="Google Shape;900;p50"/>
          <p:cNvSpPr txBox="1"/>
          <p:nvPr/>
        </p:nvSpPr>
        <p:spPr>
          <a:xfrm>
            <a:off x="9485175" y="486850"/>
            <a:ext cx="23196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24163"/>
                </a:solidFill>
              </a:rPr>
              <a:t>Registered</a:t>
            </a:r>
            <a:endParaRPr sz="2400">
              <a:solidFill>
                <a:srgbClr val="12416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2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2" name="Google Shape;932;p5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52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934" name="Google Shape;934;p52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35" name="Google Shape;93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5501" y="-8077"/>
            <a:ext cx="5678323" cy="325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8760" y="3170585"/>
            <a:ext cx="5591803" cy="3402558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52"/>
          <p:cNvSpPr txBox="1"/>
          <p:nvPr/>
        </p:nvSpPr>
        <p:spPr>
          <a:xfrm>
            <a:off x="-3274" y="640080"/>
            <a:ext cx="4459527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3</a:t>
            </a:r>
            <a:br>
              <a:rPr lang="en-US" sz="44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CASUAL VS REGISTERED</a:t>
            </a:r>
            <a:endParaRPr sz="44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938" name="Google Shape;938;p52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939" name="Google Shape;939;p52"/>
            <p:cNvGrpSpPr/>
            <p:nvPr/>
          </p:nvGrpSpPr>
          <p:grpSpPr>
            <a:xfrm>
              <a:off x="0" y="6387620"/>
              <a:ext cx="12192000" cy="470380"/>
              <a:chOff x="0" y="6387620"/>
              <a:chExt cx="12192000" cy="470380"/>
            </a:xfrm>
          </p:grpSpPr>
          <p:grpSp>
            <p:nvGrpSpPr>
              <p:cNvPr id="940" name="Google Shape;940;p52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941" name="Google Shape;941;p52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2" name="Google Shape;942;p52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3" name="Google Shape;943;p52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4" name="Google Shape;944;p52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5" name="Google Shape;945;p52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6" name="Google Shape;946;p52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7" name="Google Shape;947;p52"/>
              <p:cNvSpPr/>
              <p:nvPr/>
            </p:nvSpPr>
            <p:spPr>
              <a:xfrm>
                <a:off x="0" y="6770318"/>
                <a:ext cx="12192000" cy="876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48" name="Google Shape;948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65022" y="6398138"/>
              <a:ext cx="350010" cy="3500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3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6" name="Google Shape;956;p5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7" name="Google Shape;957;p53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958" name="Google Shape;958;p53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53"/>
          <p:cNvSpPr txBox="1"/>
          <p:nvPr/>
        </p:nvSpPr>
        <p:spPr>
          <a:xfrm>
            <a:off x="-3274" y="640080"/>
            <a:ext cx="4459527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3</a:t>
            </a:r>
            <a:br>
              <a:rPr lang="en-US" sz="4400" b="0" i="0" u="none" strike="noStrike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b="0" i="0" u="none" strike="noStrike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CASUAL VS REGISTERED</a:t>
            </a:r>
            <a:endParaRPr sz="4400" b="0" i="0" u="none" strike="noStrike" cap="none">
              <a:solidFill>
                <a:schemeClr val="accen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960" name="Google Shape;96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1254" y="175389"/>
            <a:ext cx="4771178" cy="320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1254" y="3481761"/>
            <a:ext cx="4771178" cy="3185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2" name="Google Shape;962;p53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963" name="Google Shape;963;p53"/>
            <p:cNvGrpSpPr/>
            <p:nvPr/>
          </p:nvGrpSpPr>
          <p:grpSpPr>
            <a:xfrm>
              <a:off x="0" y="6387620"/>
              <a:ext cx="12192000" cy="470380"/>
              <a:chOff x="0" y="6387620"/>
              <a:chExt cx="12192000" cy="470380"/>
            </a:xfrm>
          </p:grpSpPr>
          <p:grpSp>
            <p:nvGrpSpPr>
              <p:cNvPr id="964" name="Google Shape;964;p53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965" name="Google Shape;965;p53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" name="Google Shape;966;p53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" name="Google Shape;967;p53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" name="Google Shape;968;p53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" name="Google Shape;969;p53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" name="Google Shape;970;p53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71" name="Google Shape;971;p53"/>
              <p:cNvSpPr/>
              <p:nvPr/>
            </p:nvSpPr>
            <p:spPr>
              <a:xfrm>
                <a:off x="0" y="6770318"/>
                <a:ext cx="12192000" cy="876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72" name="Google Shape;972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65022" y="6398138"/>
              <a:ext cx="350010" cy="3500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4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54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9" name="Google Shape;979;p54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80" name="Google Shape;980;p54"/>
          <p:cNvSpPr/>
          <p:nvPr/>
        </p:nvSpPr>
        <p:spPr>
          <a:xfrm>
            <a:off x="0" y="0"/>
            <a:ext cx="12188700" cy="685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81" name="Google Shape;981;p54"/>
          <p:cNvSpPr txBox="1">
            <a:spLocks noGrp="1"/>
          </p:cNvSpPr>
          <p:nvPr>
            <p:ph type="title"/>
          </p:nvPr>
        </p:nvSpPr>
        <p:spPr>
          <a:xfrm>
            <a:off x="636799" y="640075"/>
            <a:ext cx="37416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3.1</a:t>
            </a:r>
            <a:br>
              <a:rPr lang="en-US" sz="4400" cap="none" dirty="0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cap="none" dirty="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REGISTERED</a:t>
            </a:r>
            <a:endParaRPr dirty="0"/>
          </a:p>
        </p:txBody>
      </p:sp>
      <p:cxnSp>
        <p:nvCxnSpPr>
          <p:cNvPr id="982" name="Google Shape;982;p54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3" name="Google Shape;98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9151" y="542980"/>
            <a:ext cx="3528600" cy="557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4"/>
          <p:cNvPicPr preferRelativeResize="0"/>
          <p:nvPr/>
        </p:nvPicPr>
        <p:blipFill rotWithShape="1">
          <a:blip r:embed="rId3">
            <a:alphaModFix/>
          </a:blip>
          <a:srcRect b="82574"/>
          <a:stretch/>
        </p:blipFill>
        <p:spPr>
          <a:xfrm>
            <a:off x="5368604" y="182879"/>
            <a:ext cx="5203142" cy="143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4"/>
          <p:cNvPicPr preferRelativeResize="0"/>
          <p:nvPr/>
        </p:nvPicPr>
        <p:blipFill rotWithShape="1">
          <a:blip r:embed="rId3">
            <a:alphaModFix/>
          </a:blip>
          <a:srcRect t="87714" b="-252"/>
          <a:stretch/>
        </p:blipFill>
        <p:spPr>
          <a:xfrm>
            <a:off x="5270153" y="5147064"/>
            <a:ext cx="5203142" cy="1031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54"/>
          <p:cNvGrpSpPr/>
          <p:nvPr/>
        </p:nvGrpSpPr>
        <p:grpSpPr>
          <a:xfrm>
            <a:off x="0" y="6387620"/>
            <a:ext cx="12192000" cy="470400"/>
            <a:chOff x="0" y="6387620"/>
            <a:chExt cx="12192000" cy="470400"/>
          </a:xfrm>
        </p:grpSpPr>
        <p:grpSp>
          <p:nvGrpSpPr>
            <p:cNvPr id="987" name="Google Shape;987;p54"/>
            <p:cNvGrpSpPr/>
            <p:nvPr/>
          </p:nvGrpSpPr>
          <p:grpSpPr>
            <a:xfrm>
              <a:off x="0" y="6387620"/>
              <a:ext cx="12192000" cy="470400"/>
              <a:chOff x="0" y="6387620"/>
              <a:chExt cx="12192000" cy="470400"/>
            </a:xfrm>
          </p:grpSpPr>
          <p:grpSp>
            <p:nvGrpSpPr>
              <p:cNvPr id="988" name="Google Shape;988;p54"/>
              <p:cNvGrpSpPr/>
              <p:nvPr/>
            </p:nvGrpSpPr>
            <p:grpSpPr>
              <a:xfrm>
                <a:off x="0" y="6387620"/>
                <a:ext cx="12192000" cy="470400"/>
                <a:chOff x="0" y="6387620"/>
                <a:chExt cx="12192000" cy="470400"/>
              </a:xfrm>
            </p:grpSpPr>
            <p:sp>
              <p:nvSpPr>
                <p:cNvPr id="989" name="Google Shape;989;p54"/>
                <p:cNvSpPr/>
                <p:nvPr/>
              </p:nvSpPr>
              <p:spPr>
                <a:xfrm>
                  <a:off x="0" y="6387620"/>
                  <a:ext cx="12192000" cy="470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0" name="Google Shape;990;p54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1" name="Google Shape;991;p54"/>
                <p:cNvSpPr txBox="1"/>
                <p:nvPr/>
              </p:nvSpPr>
              <p:spPr>
                <a:xfrm>
                  <a:off x="3460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2" name="Google Shape;992;p54"/>
                <p:cNvSpPr txBox="1"/>
                <p:nvPr/>
              </p:nvSpPr>
              <p:spPr>
                <a:xfrm>
                  <a:off x="5223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3" name="Google Shape;993;p54"/>
                <p:cNvSpPr txBox="1"/>
                <p:nvPr/>
              </p:nvSpPr>
              <p:spPr>
                <a:xfrm>
                  <a:off x="6986632" y="6419800"/>
                  <a:ext cx="90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4" name="Google Shape;994;p54"/>
                <p:cNvSpPr txBox="1"/>
                <p:nvPr/>
              </p:nvSpPr>
              <p:spPr>
                <a:xfrm>
                  <a:off x="8749632" y="6419800"/>
                  <a:ext cx="15294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95" name="Google Shape;995;p54"/>
              <p:cNvSpPr/>
              <p:nvPr/>
            </p:nvSpPr>
            <p:spPr>
              <a:xfrm>
                <a:off x="0" y="6770318"/>
                <a:ext cx="12192000" cy="87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96" name="Google Shape;996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65022" y="6398138"/>
              <a:ext cx="350008" cy="3500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7" name="Google Shape;997;p54"/>
          <p:cNvSpPr/>
          <p:nvPr/>
        </p:nvSpPr>
        <p:spPr>
          <a:xfrm>
            <a:off x="9674650" y="4572000"/>
            <a:ext cx="2290800" cy="42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61C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A61C00"/>
                </a:solidFill>
              </a:rPr>
              <a:t>Overall Model is useful </a:t>
            </a:r>
            <a:endParaRPr dirty="0">
              <a:solidFill>
                <a:srgbClr val="A61C00"/>
              </a:solidFill>
            </a:endParaRPr>
          </a:p>
        </p:txBody>
      </p:sp>
      <p:sp>
        <p:nvSpPr>
          <p:cNvPr id="998" name="Google Shape;998;p54"/>
          <p:cNvSpPr/>
          <p:nvPr/>
        </p:nvSpPr>
        <p:spPr>
          <a:xfrm>
            <a:off x="8253875" y="5923375"/>
            <a:ext cx="1532100" cy="198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9" name="Google Shape;999;p54"/>
          <p:cNvCxnSpPr>
            <a:stCxn id="998" idx="3"/>
            <a:endCxn id="997" idx="2"/>
          </p:cNvCxnSpPr>
          <p:nvPr/>
        </p:nvCxnSpPr>
        <p:spPr>
          <a:xfrm rot="10800000" flipH="1">
            <a:off x="9785975" y="4992925"/>
            <a:ext cx="1034100" cy="1029600"/>
          </a:xfrm>
          <a:prstGeom prst="bentConnector2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966975" y="159923"/>
            <a:ext cx="9720000" cy="1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966974" y="3787775"/>
            <a:ext cx="10407300" cy="19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3000" b="1" dirty="0">
                <a:solidFill>
                  <a:srgbClr val="1482AB"/>
                </a:solidFill>
              </a:rPr>
              <a:t>Numerical variables</a:t>
            </a:r>
            <a:r>
              <a:rPr lang="en-US" sz="3000" dirty="0">
                <a:solidFill>
                  <a:srgbClr val="1482AB"/>
                </a:solidFill>
              </a:rPr>
              <a:t>:</a:t>
            </a:r>
            <a:r>
              <a:rPr lang="en-US" sz="3000" dirty="0"/>
              <a:t> temperature</a:t>
            </a:r>
            <a:r>
              <a:rPr lang="en-US" dirty="0"/>
              <a:t>, </a:t>
            </a:r>
            <a:r>
              <a:rPr lang="en-US" sz="3000" dirty="0"/>
              <a:t>humidity</a:t>
            </a:r>
            <a:r>
              <a:rPr lang="en-US" dirty="0"/>
              <a:t>, </a:t>
            </a:r>
            <a:r>
              <a:rPr lang="en-US" sz="3000" dirty="0"/>
              <a:t>windspeed</a:t>
            </a:r>
            <a:r>
              <a:rPr lang="en-US" dirty="0"/>
              <a:t>, </a:t>
            </a:r>
            <a:endParaRPr dirty="0"/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  <a:p>
            <a:pPr marL="4572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3000" b="1" dirty="0">
                <a:solidFill>
                  <a:srgbClr val="1482AB"/>
                </a:solidFill>
              </a:rPr>
              <a:t>Categorical variables:</a:t>
            </a:r>
            <a:r>
              <a:rPr lang="en-US" sz="3000" dirty="0"/>
              <a:t> seasons</a:t>
            </a:r>
            <a:r>
              <a:rPr lang="en-US" dirty="0"/>
              <a:t>, </a:t>
            </a:r>
            <a:r>
              <a:rPr lang="en-US" sz="3000" dirty="0"/>
              <a:t>working day, holiday</a:t>
            </a:r>
            <a:r>
              <a:rPr lang="en-US" dirty="0"/>
              <a:t>, </a:t>
            </a:r>
            <a:r>
              <a:rPr lang="en-US" sz="3000" dirty="0"/>
              <a:t>weekday</a:t>
            </a:r>
            <a:r>
              <a:rPr lang="en-US" dirty="0"/>
              <a:t>, </a:t>
            </a:r>
            <a:r>
              <a:rPr lang="en-US" sz="3000" dirty="0"/>
              <a:t>weather</a:t>
            </a:r>
            <a:endParaRPr dirty="0"/>
          </a:p>
        </p:txBody>
      </p:sp>
      <p:sp>
        <p:nvSpPr>
          <p:cNvPr id="144" name="Google Shape;144;p18"/>
          <p:cNvSpPr txBox="1"/>
          <p:nvPr/>
        </p:nvSpPr>
        <p:spPr>
          <a:xfrm>
            <a:off x="966975" y="1234525"/>
            <a:ext cx="10661100" cy="1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Our objective is to predict the usage of bikes under different  conditions.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" name="Google Shape;145;p18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146" name="Google Shape;146;p18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147" name="Google Shape;147;p18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148" name="Google Shape;148;p18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18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18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18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" name="Google Shape;152;p18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3" name="Google Shape;153;p18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54" name="Google Shape;154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" name="Google Shape;155;p18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966975" y="2398948"/>
            <a:ext cx="9720000" cy="12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Questrial"/>
              <a:buNone/>
            </a:pPr>
            <a:r>
              <a:rPr lang="en-US" dirty="0"/>
              <a:t>BIKE USAGES GIVEN DIFFERENT</a:t>
            </a:r>
            <a:endParaRPr dirty="0"/>
          </a:p>
        </p:txBody>
      </p:sp>
      <p:cxnSp>
        <p:nvCxnSpPr>
          <p:cNvPr id="157" name="Google Shape;157;p18"/>
          <p:cNvCxnSpPr/>
          <p:nvPr/>
        </p:nvCxnSpPr>
        <p:spPr>
          <a:xfrm rot="10800000">
            <a:off x="719175" y="2566049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5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5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6" name="Google Shape;1006;p5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7" name="Google Shape;1007;p55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08" name="Google Shape;1008;p55"/>
          <p:cNvSpPr txBox="1">
            <a:spLocks noGrp="1"/>
          </p:cNvSpPr>
          <p:nvPr>
            <p:ph type="title"/>
          </p:nvPr>
        </p:nvSpPr>
        <p:spPr>
          <a:xfrm>
            <a:off x="636800" y="640075"/>
            <a:ext cx="36261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3.2</a:t>
            </a:r>
            <a:b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REGISTERED</a:t>
            </a:r>
            <a:endParaRPr/>
          </a:p>
        </p:txBody>
      </p:sp>
      <p:cxnSp>
        <p:nvCxnSpPr>
          <p:cNvPr id="1009" name="Google Shape;1009;p55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10" name="Google Shape;101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0337" y="640080"/>
            <a:ext cx="3626229" cy="557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5"/>
          <p:cNvPicPr preferRelativeResize="0"/>
          <p:nvPr/>
        </p:nvPicPr>
        <p:blipFill rotWithShape="1">
          <a:blip r:embed="rId3">
            <a:alphaModFix/>
          </a:blip>
          <a:srcRect t="92028" b="-333"/>
          <a:stretch/>
        </p:blipFill>
        <p:spPr>
          <a:xfrm>
            <a:off x="5619688" y="5725156"/>
            <a:ext cx="5184457" cy="662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2" name="Google Shape;1012;p55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1013" name="Google Shape;1013;p55"/>
            <p:cNvGrpSpPr/>
            <p:nvPr/>
          </p:nvGrpSpPr>
          <p:grpSpPr>
            <a:xfrm>
              <a:off x="0" y="6387620"/>
              <a:ext cx="12192000" cy="470380"/>
              <a:chOff x="0" y="6387620"/>
              <a:chExt cx="12192000" cy="470380"/>
            </a:xfrm>
          </p:grpSpPr>
          <p:grpSp>
            <p:nvGrpSpPr>
              <p:cNvPr id="1014" name="Google Shape;1014;p55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1015" name="Google Shape;1015;p55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" name="Google Shape;1016;p55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" name="Google Shape;1017;p55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" name="Google Shape;1018;p55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" name="Google Shape;1019;p55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" name="Google Shape;1020;p55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21" name="Google Shape;1021;p55"/>
              <p:cNvSpPr/>
              <p:nvPr/>
            </p:nvSpPr>
            <p:spPr>
              <a:xfrm>
                <a:off x="0" y="6770318"/>
                <a:ext cx="12192000" cy="876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22" name="Google Shape;1022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65022" y="6398138"/>
              <a:ext cx="350010" cy="350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3" name="Google Shape;1023;p55"/>
          <p:cNvGrpSpPr/>
          <p:nvPr/>
        </p:nvGrpSpPr>
        <p:grpSpPr>
          <a:xfrm>
            <a:off x="5339163" y="278848"/>
            <a:ext cx="5184457" cy="1367366"/>
            <a:chOff x="5339163" y="278848"/>
            <a:chExt cx="5184457" cy="1367366"/>
          </a:xfrm>
        </p:grpSpPr>
        <p:pic>
          <p:nvPicPr>
            <p:cNvPr id="1024" name="Google Shape;1024;p55"/>
            <p:cNvPicPr preferRelativeResize="0"/>
            <p:nvPr/>
          </p:nvPicPr>
          <p:blipFill rotWithShape="1">
            <a:blip r:embed="rId3">
              <a:alphaModFix/>
            </a:blip>
            <a:srcRect b="82857"/>
            <a:stretch/>
          </p:blipFill>
          <p:spPr>
            <a:xfrm>
              <a:off x="5339163" y="278848"/>
              <a:ext cx="5184457" cy="1367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55"/>
            <p:cNvPicPr preferRelativeResize="0"/>
            <p:nvPr/>
          </p:nvPicPr>
          <p:blipFill rotWithShape="1">
            <a:blip r:embed="rId5">
              <a:alphaModFix/>
            </a:blip>
            <a:srcRect l="5236" t="30824" r="72402" b="53450"/>
            <a:stretch/>
          </p:blipFill>
          <p:spPr>
            <a:xfrm>
              <a:off x="5537951" y="640075"/>
              <a:ext cx="1518301" cy="272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6" name="Google Shape;1026;p55"/>
          <p:cNvGrpSpPr/>
          <p:nvPr/>
        </p:nvGrpSpPr>
        <p:grpSpPr>
          <a:xfrm>
            <a:off x="6297101" y="861900"/>
            <a:ext cx="4805099" cy="356100"/>
            <a:chOff x="6297101" y="861900"/>
            <a:chExt cx="4805099" cy="356100"/>
          </a:xfrm>
        </p:grpSpPr>
        <p:sp>
          <p:nvSpPr>
            <p:cNvPr id="1027" name="Google Shape;1027;p55"/>
            <p:cNvSpPr/>
            <p:nvPr/>
          </p:nvSpPr>
          <p:spPr>
            <a:xfrm>
              <a:off x="9300400" y="861900"/>
              <a:ext cx="1801800" cy="356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rgbClr val="98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A61C00"/>
                  </a:solidFill>
                </a:rPr>
                <a:t>Higher Order Term</a:t>
              </a:r>
              <a:endParaRPr>
                <a:solidFill>
                  <a:srgbClr val="A61C00"/>
                </a:solidFill>
              </a:endParaRPr>
            </a:p>
          </p:txBody>
        </p:sp>
        <p:cxnSp>
          <p:nvCxnSpPr>
            <p:cNvPr id="1028" name="Google Shape;1028;p55"/>
            <p:cNvCxnSpPr>
              <a:stCxn id="1025" idx="2"/>
              <a:endCxn id="1027" idx="1"/>
            </p:cNvCxnSpPr>
            <p:nvPr/>
          </p:nvCxnSpPr>
          <p:spPr>
            <a:xfrm rot="-5400000" flipH="1">
              <a:off x="7734851" y="-525450"/>
              <a:ext cx="127800" cy="3003300"/>
            </a:xfrm>
            <a:prstGeom prst="bentConnector2">
              <a:avLst/>
            </a:prstGeom>
            <a:noFill/>
            <a:ln w="9525" cap="flat" cmpd="sng">
              <a:solidFill>
                <a:srgbClr val="85200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57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0" name="Google Shape;1060;p5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1" name="Google Shape;1061;p57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62" name="Google Shape;1062;p57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3.2</a:t>
            </a:r>
            <a:endParaRPr/>
          </a:p>
        </p:txBody>
      </p:sp>
      <p:cxnSp>
        <p:nvCxnSpPr>
          <p:cNvPr id="1063" name="Google Shape;1063;p57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4" name="Google Shape;1064;p57"/>
          <p:cNvSpPr txBox="1"/>
          <p:nvPr/>
        </p:nvSpPr>
        <p:spPr>
          <a:xfrm>
            <a:off x="5748725" y="5808003"/>
            <a:ext cx="47094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91440" marR="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Questrial"/>
              <a:buChar char=" "/>
            </a:pPr>
            <a:r>
              <a:rPr lang="en-US" sz="2400" b="0" i="0" u="none" strike="noStrike" cap="none">
                <a:solidFill>
                  <a:srgbClr val="C00000"/>
                </a:solidFill>
                <a:latin typeface="Questrial"/>
                <a:ea typeface="Questrial"/>
                <a:cs typeface="Questrial"/>
                <a:sym typeface="Questrial"/>
              </a:rPr>
              <a:t>RMSE: 927; MAD: 684</a:t>
            </a:r>
            <a:endParaRPr sz="2400" b="0" i="0" u="none" strike="noStrike" cap="none">
              <a:solidFill>
                <a:srgbClr val="C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065" name="Google Shape;1065;p57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1066" name="Google Shape;1066;p57"/>
            <p:cNvGrpSpPr/>
            <p:nvPr/>
          </p:nvGrpSpPr>
          <p:grpSpPr>
            <a:xfrm>
              <a:off x="0" y="6387620"/>
              <a:ext cx="12192000" cy="470380"/>
              <a:chOff x="0" y="6387620"/>
              <a:chExt cx="12192000" cy="470380"/>
            </a:xfrm>
          </p:grpSpPr>
          <p:grpSp>
            <p:nvGrpSpPr>
              <p:cNvPr id="1067" name="Google Shape;1067;p57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1068" name="Google Shape;1068;p57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9" name="Google Shape;1069;p57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57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1" name="Google Shape;1071;p57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2" name="Google Shape;1072;p57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3" name="Google Shape;1073;p57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4" name="Google Shape;1074;p57"/>
              <p:cNvSpPr/>
              <p:nvPr/>
            </p:nvSpPr>
            <p:spPr>
              <a:xfrm>
                <a:off x="0" y="6770318"/>
                <a:ext cx="12192000" cy="876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75" name="Google Shape;1075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65022" y="6398138"/>
              <a:ext cx="350010" cy="3500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6" name="Google Shape;107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237" y="1274038"/>
            <a:ext cx="7192375" cy="44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7225" y="489027"/>
            <a:ext cx="7192375" cy="62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58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4" name="Google Shape;1084;p58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5" name="Google Shape;1085;p58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6" name="Google Shape;1086;p58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3.1</a:t>
            </a:r>
            <a:b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CASUAL</a:t>
            </a:r>
            <a:endParaRPr/>
          </a:p>
        </p:txBody>
      </p:sp>
      <p:cxnSp>
        <p:nvCxnSpPr>
          <p:cNvPr id="1087" name="Google Shape;1087;p58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88" name="Google Shape;10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2443" y="640080"/>
            <a:ext cx="3682017" cy="557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58"/>
          <p:cNvPicPr preferRelativeResize="0"/>
          <p:nvPr/>
        </p:nvPicPr>
        <p:blipFill rotWithShape="1">
          <a:blip r:embed="rId3">
            <a:alphaModFix/>
          </a:blip>
          <a:srcRect b="81754"/>
          <a:stretch/>
        </p:blipFill>
        <p:spPr>
          <a:xfrm>
            <a:off x="5087480" y="144379"/>
            <a:ext cx="5692815" cy="157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58"/>
          <p:cNvPicPr preferRelativeResize="0"/>
          <p:nvPr/>
        </p:nvPicPr>
        <p:blipFill rotWithShape="1">
          <a:blip r:embed="rId3">
            <a:alphaModFix/>
          </a:blip>
          <a:srcRect t="91768" b="-4955"/>
          <a:stretch/>
        </p:blipFill>
        <p:spPr>
          <a:xfrm>
            <a:off x="5087479" y="5573345"/>
            <a:ext cx="5692815" cy="1138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58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1092" name="Google Shape;1092;p58"/>
            <p:cNvGrpSpPr/>
            <p:nvPr/>
          </p:nvGrpSpPr>
          <p:grpSpPr>
            <a:xfrm>
              <a:off x="0" y="6387620"/>
              <a:ext cx="12192000" cy="470380"/>
              <a:chOff x="0" y="6387620"/>
              <a:chExt cx="12192000" cy="470380"/>
            </a:xfrm>
          </p:grpSpPr>
          <p:grpSp>
            <p:nvGrpSpPr>
              <p:cNvPr id="1093" name="Google Shape;1093;p58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1094" name="Google Shape;1094;p58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5" name="Google Shape;1095;p58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6" name="Google Shape;1096;p58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7" name="Google Shape;1097;p58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8" name="Google Shape;1098;p58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9" name="Google Shape;1099;p58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00" name="Google Shape;1100;p58"/>
              <p:cNvSpPr/>
              <p:nvPr/>
            </p:nvSpPr>
            <p:spPr>
              <a:xfrm>
                <a:off x="0" y="6770318"/>
                <a:ext cx="12192000" cy="876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01" name="Google Shape;1101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65022" y="6398138"/>
              <a:ext cx="350010" cy="35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2" name="Google Shape;1102;p58"/>
          <p:cNvSpPr/>
          <p:nvPr/>
        </p:nvSpPr>
        <p:spPr>
          <a:xfrm>
            <a:off x="9674650" y="4862225"/>
            <a:ext cx="2290800" cy="42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A61C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</a:rPr>
              <a:t>Overall Model is useful 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103" name="Google Shape;1103;p58"/>
          <p:cNvSpPr/>
          <p:nvPr/>
        </p:nvSpPr>
        <p:spPr>
          <a:xfrm>
            <a:off x="8221500" y="6046071"/>
            <a:ext cx="1650900" cy="25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4" name="Google Shape;1104;p58"/>
          <p:cNvCxnSpPr>
            <a:stCxn id="1103" idx="3"/>
            <a:endCxn id="1102" idx="2"/>
          </p:cNvCxnSpPr>
          <p:nvPr/>
        </p:nvCxnSpPr>
        <p:spPr>
          <a:xfrm rot="10800000" flipH="1">
            <a:off x="9872400" y="5283171"/>
            <a:ext cx="947700" cy="890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61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6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5" name="Google Shape;1165;p6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6" name="Google Shape;1166;p61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67" name="Google Shape;1167;p61"/>
          <p:cNvSpPr txBox="1">
            <a:spLocks noGrp="1"/>
          </p:cNvSpPr>
          <p:nvPr>
            <p:ph type="title"/>
          </p:nvPr>
        </p:nvSpPr>
        <p:spPr>
          <a:xfrm>
            <a:off x="342275" y="640075"/>
            <a:ext cx="36726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3.1</a:t>
            </a:r>
            <a:b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CASUAL</a:t>
            </a:r>
            <a:br>
              <a:rPr lang="en-US" sz="44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PREDICTION</a:t>
            </a:r>
            <a:endParaRPr/>
          </a:p>
        </p:txBody>
      </p:sp>
      <p:cxnSp>
        <p:nvCxnSpPr>
          <p:cNvPr id="1168" name="Google Shape;1168;p61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9" name="Google Shape;1169;p61"/>
          <p:cNvSpPr txBox="1"/>
          <p:nvPr/>
        </p:nvSpPr>
        <p:spPr>
          <a:xfrm>
            <a:off x="5776911" y="5795681"/>
            <a:ext cx="47094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3000"/>
              <a:buFont typeface="Questrial"/>
              <a:buChar char=" "/>
            </a:pPr>
            <a:r>
              <a:rPr lang="en-US" sz="3000" b="0" i="0" u="none" strike="noStrike" cap="none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RMSE: 317; MAD: 217</a:t>
            </a:r>
            <a:endParaRPr sz="3000" b="0" i="0" u="none" strike="noStrike" cap="none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170" name="Google Shape;1170;p61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1171" name="Google Shape;1171;p61"/>
            <p:cNvGrpSpPr/>
            <p:nvPr/>
          </p:nvGrpSpPr>
          <p:grpSpPr>
            <a:xfrm>
              <a:off x="0" y="6387620"/>
              <a:ext cx="12192000" cy="470380"/>
              <a:chOff x="0" y="6387620"/>
              <a:chExt cx="12192000" cy="470380"/>
            </a:xfrm>
          </p:grpSpPr>
          <p:grpSp>
            <p:nvGrpSpPr>
              <p:cNvPr id="1172" name="Google Shape;1172;p61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1173" name="Google Shape;1173;p61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4" name="Google Shape;1174;p61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5" name="Google Shape;1175;p61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6" name="Google Shape;1176;p61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7" name="Google Shape;1177;p61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8" name="Google Shape;1178;p61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79" name="Google Shape;1179;p61"/>
              <p:cNvSpPr/>
              <p:nvPr/>
            </p:nvSpPr>
            <p:spPr>
              <a:xfrm>
                <a:off x="0" y="6770318"/>
                <a:ext cx="12192000" cy="876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180" name="Google Shape;1180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65022" y="6398138"/>
              <a:ext cx="350010" cy="3500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1" name="Google Shape;118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500" y="1539525"/>
            <a:ext cx="6694075" cy="42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00" y="640075"/>
            <a:ext cx="7468201" cy="7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2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9" name="Google Shape;1189;p6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0" name="Google Shape;1190;p62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91" name="Google Shape;1191;p62"/>
          <p:cNvSpPr txBox="1">
            <a:spLocks noGrp="1"/>
          </p:cNvSpPr>
          <p:nvPr>
            <p:ph type="title"/>
          </p:nvPr>
        </p:nvSpPr>
        <p:spPr>
          <a:xfrm>
            <a:off x="253525" y="640075"/>
            <a:ext cx="37614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MODEL 3.1</a:t>
            </a:r>
            <a:b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COMBINED</a:t>
            </a:r>
            <a:br>
              <a:rPr lang="en-US" sz="44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lang="en-US" sz="4400" cap="non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PREDICTION</a:t>
            </a:r>
            <a:endParaRPr/>
          </a:p>
        </p:txBody>
      </p:sp>
      <p:cxnSp>
        <p:nvCxnSpPr>
          <p:cNvPr id="1192" name="Google Shape;1192;p62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3" name="Google Shape;1193;p62"/>
          <p:cNvSpPr txBox="1"/>
          <p:nvPr/>
        </p:nvSpPr>
        <p:spPr>
          <a:xfrm>
            <a:off x="5748736" y="5581031"/>
            <a:ext cx="4709400" cy="11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3000"/>
              <a:buFont typeface="Questrial"/>
              <a:buChar char=" "/>
            </a:pPr>
            <a:r>
              <a:rPr lang="en-US" sz="3000" b="0" i="0" u="none" strike="noStrike" cap="none">
                <a:solidFill>
                  <a:srgbClr val="A61C00"/>
                </a:solidFill>
                <a:latin typeface="Questrial"/>
                <a:ea typeface="Questrial"/>
                <a:cs typeface="Questrial"/>
                <a:sym typeface="Questrial"/>
              </a:rPr>
              <a:t>RMSE: 1007; MAD: 757</a:t>
            </a:r>
            <a:endParaRPr sz="3000" b="0" i="0" u="none" strike="noStrike" cap="none">
              <a:solidFill>
                <a:srgbClr val="A61C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1194" name="Google Shape;1194;p62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1195" name="Google Shape;1195;p62"/>
            <p:cNvGrpSpPr/>
            <p:nvPr/>
          </p:nvGrpSpPr>
          <p:grpSpPr>
            <a:xfrm>
              <a:off x="0" y="6387620"/>
              <a:ext cx="12192000" cy="470380"/>
              <a:chOff x="0" y="6387620"/>
              <a:chExt cx="12192000" cy="470380"/>
            </a:xfrm>
          </p:grpSpPr>
          <p:grpSp>
            <p:nvGrpSpPr>
              <p:cNvPr id="1196" name="Google Shape;1196;p62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1197" name="Google Shape;1197;p62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8" name="Google Shape;1198;p62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99" name="Google Shape;1199;p62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0" name="Google Shape;1200;p62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1" name="Google Shape;1201;p62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02" name="Google Shape;1202;p62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03" name="Google Shape;1203;p62"/>
              <p:cNvSpPr/>
              <p:nvPr/>
            </p:nvSpPr>
            <p:spPr>
              <a:xfrm>
                <a:off x="0" y="6770318"/>
                <a:ext cx="12192000" cy="876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204" name="Google Shape;1204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65022" y="6398138"/>
              <a:ext cx="350010" cy="3500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5" name="Google Shape;120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375" y="914550"/>
            <a:ext cx="7102100" cy="450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9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875" name="Google Shape;875;p49"/>
          <p:cNvSpPr>
            <a:spLocks noGrp="1"/>
          </p:cNvSpPr>
          <p:nvPr>
            <p:ph type="pic" idx="2"/>
          </p:nvPr>
        </p:nvSpPr>
        <p:spPr>
          <a:xfrm>
            <a:off x="0" y="-1"/>
            <a:ext cx="12189000" cy="4572000"/>
          </a:xfrm>
          <a:prstGeom prst="rect">
            <a:avLst/>
          </a:prstGeom>
        </p:spPr>
        <p:txBody>
          <a:bodyPr spcFirstLastPara="1" wrap="square" lIns="457200" tIns="365750" rIns="45700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76" name="Google Shape;876;p49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US" dirty="0"/>
              <a:t>Prediction and Explanation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5588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3"/>
          <p:cNvSpPr txBox="1">
            <a:spLocks noGrp="1"/>
          </p:cNvSpPr>
          <p:nvPr>
            <p:ph type="title"/>
          </p:nvPr>
        </p:nvSpPr>
        <p:spPr>
          <a:xfrm>
            <a:off x="875303" y="49716"/>
            <a:ext cx="9720000" cy="1499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</a:t>
            </a:r>
            <a:endParaRPr dirty="0"/>
          </a:p>
        </p:txBody>
      </p:sp>
      <p:graphicFrame>
        <p:nvGraphicFramePr>
          <p:cNvPr id="1212" name="Google Shape;1212;p63"/>
          <p:cNvGraphicFramePr/>
          <p:nvPr/>
        </p:nvGraphicFramePr>
        <p:xfrm>
          <a:off x="952500" y="1398375"/>
          <a:ext cx="10287000" cy="1188630"/>
        </p:xfrm>
        <a:graphic>
          <a:graphicData uri="http://schemas.openxmlformats.org/drawingml/2006/table">
            <a:tbl>
              <a:tblPr>
                <a:noFill/>
                <a:tableStyleId>{7EE05022-F4A6-4A4F-9C0C-CD32DCA5FA03}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Model1(Additive Model)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Model2 (MLR)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Model3 (Combined)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RMSE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1096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1007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826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757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13" name="Google Shape;12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4425" y="3290787"/>
            <a:ext cx="4424024" cy="28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2750" y="3290775"/>
            <a:ext cx="4360610" cy="280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324" y="3245987"/>
            <a:ext cx="4470001" cy="284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6" name="Google Shape;1216;p63"/>
          <p:cNvGrpSpPr/>
          <p:nvPr/>
        </p:nvGrpSpPr>
        <p:grpSpPr>
          <a:xfrm>
            <a:off x="0" y="6387620"/>
            <a:ext cx="12192000" cy="470400"/>
            <a:chOff x="0" y="6387620"/>
            <a:chExt cx="12192000" cy="470400"/>
          </a:xfrm>
        </p:grpSpPr>
        <p:grpSp>
          <p:nvGrpSpPr>
            <p:cNvPr id="1217" name="Google Shape;1217;p63"/>
            <p:cNvGrpSpPr/>
            <p:nvPr/>
          </p:nvGrpSpPr>
          <p:grpSpPr>
            <a:xfrm>
              <a:off x="0" y="6387620"/>
              <a:ext cx="12192000" cy="470400"/>
              <a:chOff x="0" y="6387620"/>
              <a:chExt cx="12192000" cy="470400"/>
            </a:xfrm>
          </p:grpSpPr>
          <p:sp>
            <p:nvSpPr>
              <p:cNvPr id="1218" name="Google Shape;1218;p63"/>
              <p:cNvSpPr/>
              <p:nvPr/>
            </p:nvSpPr>
            <p:spPr>
              <a:xfrm>
                <a:off x="0" y="6387620"/>
                <a:ext cx="12192000" cy="470400"/>
              </a:xfrm>
              <a:prstGeom prst="rect">
                <a:avLst/>
              </a:prstGeom>
              <a:solidFill>
                <a:srgbClr val="D0EEF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63"/>
              <p:cNvSpPr txBox="1"/>
              <p:nvPr/>
            </p:nvSpPr>
            <p:spPr>
              <a:xfrm>
                <a:off x="1306675" y="6419800"/>
                <a:ext cx="1295700" cy="323400"/>
              </a:xfrm>
              <a:prstGeom prst="rect">
                <a:avLst/>
              </a:prstGeom>
              <a:solidFill>
                <a:srgbClr val="D0EEF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rPr>
                  <a:t>Introduction</a:t>
                </a:r>
                <a:endParaRPr sz="1400" b="1" i="0" u="none" strike="noStrike" cap="none">
                  <a:solidFill>
                    <a:srgbClr val="A0ACB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63"/>
              <p:cNvSpPr txBox="1"/>
              <p:nvPr/>
            </p:nvSpPr>
            <p:spPr>
              <a:xfrm>
                <a:off x="3460632" y="6419800"/>
                <a:ext cx="905700" cy="323400"/>
              </a:xfrm>
              <a:prstGeom prst="rect">
                <a:avLst/>
              </a:prstGeom>
              <a:solidFill>
                <a:srgbClr val="D0EEF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rPr>
                  <a:t>Model 1</a:t>
                </a:r>
                <a:endParaRPr sz="1400" b="1" i="0" u="none" strike="noStrike" cap="none">
                  <a:solidFill>
                    <a:srgbClr val="A0ACB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63"/>
              <p:cNvSpPr txBox="1"/>
              <p:nvPr/>
            </p:nvSpPr>
            <p:spPr>
              <a:xfrm>
                <a:off x="5223632" y="6419800"/>
                <a:ext cx="905700" cy="323400"/>
              </a:xfrm>
              <a:prstGeom prst="rect">
                <a:avLst/>
              </a:prstGeom>
              <a:solidFill>
                <a:srgbClr val="D0EEF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rPr>
                  <a:t>Model</a:t>
                </a:r>
                <a:r>
                  <a:rPr lang="en-US" sz="1400" b="0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400" b="1" i="0" u="none" strike="noStrike" cap="none">
                  <a:solidFill>
                    <a:srgbClr val="A0ACB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63"/>
              <p:cNvSpPr txBox="1"/>
              <p:nvPr/>
            </p:nvSpPr>
            <p:spPr>
              <a:xfrm>
                <a:off x="6986632" y="6419800"/>
                <a:ext cx="905700" cy="323400"/>
              </a:xfrm>
              <a:prstGeom prst="rect">
                <a:avLst/>
              </a:prstGeom>
              <a:solidFill>
                <a:srgbClr val="D0EEF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rPr>
                  <a:t>Model 3</a:t>
                </a:r>
                <a:endParaRPr sz="1400" b="1" i="0" strike="noStrike" cap="none">
                  <a:solidFill>
                    <a:srgbClr val="A0ACB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63"/>
              <p:cNvSpPr txBox="1"/>
              <p:nvPr/>
            </p:nvSpPr>
            <p:spPr>
              <a:xfrm>
                <a:off x="8749632" y="6419800"/>
                <a:ext cx="1529400" cy="323400"/>
              </a:xfrm>
              <a:prstGeom prst="rect">
                <a:avLst/>
              </a:prstGeom>
              <a:solidFill>
                <a:srgbClr val="D0EEF9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rPr>
                  <a:t>Conclusion</a:t>
                </a:r>
                <a:endParaRPr sz="1400" b="1" i="0" u="sng" strike="noStrike" cap="non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4" name="Google Shape;1224;p63"/>
            <p:cNvSpPr/>
            <p:nvPr/>
          </p:nvSpPr>
          <p:spPr>
            <a:xfrm>
              <a:off x="0" y="6770318"/>
              <a:ext cx="12192000" cy="87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5" name="Google Shape;1225;p63"/>
          <p:cNvSpPr/>
          <p:nvPr/>
        </p:nvSpPr>
        <p:spPr>
          <a:xfrm>
            <a:off x="7369150" y="4531550"/>
            <a:ext cx="690600" cy="690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63"/>
          <p:cNvSpPr/>
          <p:nvPr/>
        </p:nvSpPr>
        <p:spPr>
          <a:xfrm>
            <a:off x="10661250" y="3400000"/>
            <a:ext cx="690600" cy="690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63"/>
          <p:cNvSpPr/>
          <p:nvPr/>
        </p:nvSpPr>
        <p:spPr>
          <a:xfrm>
            <a:off x="10983600" y="4628650"/>
            <a:ext cx="690600" cy="690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63"/>
          <p:cNvSpPr txBox="1"/>
          <p:nvPr/>
        </p:nvSpPr>
        <p:spPr>
          <a:xfrm>
            <a:off x="2013850" y="2913075"/>
            <a:ext cx="1693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24163"/>
                </a:solidFill>
              </a:rPr>
              <a:t>Model1</a:t>
            </a:r>
            <a:endParaRPr sz="1800" b="1">
              <a:solidFill>
                <a:srgbClr val="124163"/>
              </a:solidFill>
            </a:endParaRPr>
          </a:p>
        </p:txBody>
      </p:sp>
      <p:sp>
        <p:nvSpPr>
          <p:cNvPr id="1229" name="Google Shape;1229;p63"/>
          <p:cNvSpPr txBox="1"/>
          <p:nvPr/>
        </p:nvSpPr>
        <p:spPr>
          <a:xfrm>
            <a:off x="5819100" y="2868275"/>
            <a:ext cx="11616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24163"/>
                </a:solidFill>
              </a:rPr>
              <a:t>Model2</a:t>
            </a:r>
            <a:endParaRPr sz="1800" b="1">
              <a:solidFill>
                <a:srgbClr val="124163"/>
              </a:solidFill>
            </a:endParaRPr>
          </a:p>
        </p:txBody>
      </p:sp>
      <p:sp>
        <p:nvSpPr>
          <p:cNvPr id="1230" name="Google Shape;1230;p63"/>
          <p:cNvSpPr txBox="1"/>
          <p:nvPr/>
        </p:nvSpPr>
        <p:spPr>
          <a:xfrm>
            <a:off x="2013850" y="2913075"/>
            <a:ext cx="16938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24163"/>
                </a:solidFill>
              </a:rPr>
              <a:t>Model1</a:t>
            </a:r>
            <a:endParaRPr sz="1800" b="1">
              <a:solidFill>
                <a:srgbClr val="124163"/>
              </a:solidFill>
            </a:endParaRPr>
          </a:p>
        </p:txBody>
      </p:sp>
      <p:sp>
        <p:nvSpPr>
          <p:cNvPr id="1231" name="Google Shape;1231;p63"/>
          <p:cNvSpPr txBox="1"/>
          <p:nvPr/>
        </p:nvSpPr>
        <p:spPr>
          <a:xfrm>
            <a:off x="9494900" y="2868275"/>
            <a:ext cx="1100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24163"/>
                </a:solidFill>
              </a:rPr>
              <a:t>Model3</a:t>
            </a:r>
            <a:endParaRPr sz="1800" b="1">
              <a:solidFill>
                <a:srgbClr val="124163"/>
              </a:solidFill>
            </a:endParaRPr>
          </a:p>
        </p:txBody>
      </p:sp>
      <p:sp>
        <p:nvSpPr>
          <p:cNvPr id="1232" name="Google Shape;1232;p63"/>
          <p:cNvSpPr/>
          <p:nvPr/>
        </p:nvSpPr>
        <p:spPr>
          <a:xfrm>
            <a:off x="3797875" y="3085775"/>
            <a:ext cx="1338000" cy="13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63"/>
          <p:cNvSpPr/>
          <p:nvPr/>
        </p:nvSpPr>
        <p:spPr>
          <a:xfrm>
            <a:off x="7568800" y="3085775"/>
            <a:ext cx="1338000" cy="13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63"/>
          <p:cNvSpPr txBox="1"/>
          <p:nvPr/>
        </p:nvSpPr>
        <p:spPr>
          <a:xfrm>
            <a:off x="3974275" y="2744075"/>
            <a:ext cx="1161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A61C00"/>
                </a:solidFill>
              </a:rPr>
              <a:t>Improved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1235" name="Google Shape;1235;p63"/>
          <p:cNvSpPr txBox="1"/>
          <p:nvPr/>
        </p:nvSpPr>
        <p:spPr>
          <a:xfrm>
            <a:off x="7732156" y="2766475"/>
            <a:ext cx="11616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A61C00"/>
                </a:solidFill>
              </a:rPr>
              <a:t>Improved</a:t>
            </a:r>
            <a:endParaRPr dirty="0">
              <a:solidFill>
                <a:srgbClr val="A61C00"/>
              </a:solidFill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87746C94-2AAE-437E-AF1C-66741A4DC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03960" y="6417304"/>
            <a:ext cx="314640" cy="3146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64"/>
          <p:cNvSpPr/>
          <p:nvPr/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653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41" name="Google Shape;1241;p64"/>
          <p:cNvSpPr txBox="1"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Questrial"/>
              <a:buNone/>
            </a:pPr>
            <a:r>
              <a:rPr lang="en-US">
                <a:solidFill>
                  <a:srgbClr val="FFFFFF"/>
                </a:solidFill>
              </a:rPr>
              <a:t>CONCLUSION</a:t>
            </a:r>
            <a:endParaRPr/>
          </a:p>
        </p:txBody>
      </p:sp>
      <p:pic>
        <p:nvPicPr>
          <p:cNvPr id="1242" name="Google Shape;1242;p64"/>
          <p:cNvPicPr preferRelativeResize="0"/>
          <p:nvPr/>
        </p:nvPicPr>
        <p:blipFill rotWithShape="1">
          <a:blip r:embed="rId3">
            <a:alphaModFix/>
          </a:blip>
          <a:srcRect l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64"/>
          <p:cNvSpPr/>
          <p:nvPr/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44" name="Google Shape;1244;p64"/>
          <p:cNvSpPr txBox="1">
            <a:spLocks noGrp="1"/>
          </p:cNvSpPr>
          <p:nvPr>
            <p:ph type="body" idx="1"/>
          </p:nvPr>
        </p:nvSpPr>
        <p:spPr>
          <a:xfrm>
            <a:off x="7700211" y="917725"/>
            <a:ext cx="3946357" cy="485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 dirty="0">
                <a:solidFill>
                  <a:srgbClr val="FFFFFF"/>
                </a:solidFill>
              </a:rPr>
              <a:t>Core Assumption of</a:t>
            </a:r>
          </a:p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 dirty="0">
                <a:solidFill>
                  <a:srgbClr val="FFFFFF"/>
                </a:solidFill>
              </a:rPr>
              <a:t>Our Models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 dirty="0">
                <a:solidFill>
                  <a:srgbClr val="FFFFFF"/>
                </a:solidFill>
              </a:rPr>
              <a:t># of Users in the future grows with a similar rate/trend as it does in 2011 ~ 2012</a:t>
            </a:r>
            <a:endParaRPr dirty="0"/>
          </a:p>
          <a:p>
            <a:pPr marL="128016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65"/>
          <p:cNvSpPr/>
          <p:nvPr/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50" name="Google Shape;1250;p65"/>
          <p:cNvSpPr txBox="1"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Questrial"/>
              <a:buNone/>
            </a:pPr>
            <a:r>
              <a:rPr lang="en-US">
                <a:solidFill>
                  <a:srgbClr val="FFFFFF"/>
                </a:solidFill>
              </a:rPr>
              <a:t>CONCLUSION</a:t>
            </a:r>
            <a:endParaRPr/>
          </a:p>
        </p:txBody>
      </p:sp>
      <p:pic>
        <p:nvPicPr>
          <p:cNvPr id="1251" name="Google Shape;1251;p65"/>
          <p:cNvPicPr preferRelativeResize="0"/>
          <p:nvPr/>
        </p:nvPicPr>
        <p:blipFill rotWithShape="1">
          <a:blip r:embed="rId3">
            <a:alphaModFix/>
          </a:blip>
          <a:srcRect r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65"/>
          <p:cNvSpPr/>
          <p:nvPr/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53" name="Google Shape;1253;p65"/>
          <p:cNvSpPr txBox="1">
            <a:spLocks noGrp="1"/>
          </p:cNvSpPr>
          <p:nvPr>
            <p:ph type="body" idx="1"/>
          </p:nvPr>
        </p:nvSpPr>
        <p:spPr>
          <a:xfrm>
            <a:off x="8029319" y="917725"/>
            <a:ext cx="3424739" cy="485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9144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 dirty="0">
                <a:solidFill>
                  <a:srgbClr val="FFFFFF"/>
                </a:solidFill>
              </a:rPr>
              <a:t>Model 1; Model </a:t>
            </a:r>
            <a:r>
              <a:rPr lang="en-US" dirty="0">
                <a:solidFill>
                  <a:srgbClr val="FFFFFF"/>
                </a:solidFill>
              </a:rPr>
              <a:t>2 </a:t>
            </a:r>
            <a:endParaRPr dirty="0"/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endParaRPr dirty="0">
              <a:solidFill>
                <a:srgbClr val="FFFFFF"/>
              </a:solidFill>
            </a:endParaRPr>
          </a:p>
          <a:p>
            <a:pPr marL="265176" lvl="1" indent="-1371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 dirty="0">
                <a:solidFill>
                  <a:srgbClr val="FFFFFF"/>
                </a:solidFill>
              </a:rPr>
              <a:t>All OLS Assumptions Satisfied</a:t>
            </a:r>
            <a:endParaRPr dirty="0"/>
          </a:p>
          <a:p>
            <a:pPr marL="265176" lvl="1" indent="-1371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 dirty="0">
                <a:solidFill>
                  <a:srgbClr val="FFFFFF"/>
                </a:solidFill>
              </a:rPr>
              <a:t>Predict and analyze Total User Count as a whole</a:t>
            </a:r>
            <a:endParaRPr dirty="0"/>
          </a:p>
          <a:p>
            <a:pPr marL="128016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FFFFFF"/>
              </a:solidFill>
            </a:endParaRPr>
          </a:p>
          <a:p>
            <a:pPr marL="265176" lvl="1" indent="-2285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66"/>
          <p:cNvSpPr/>
          <p:nvPr/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E58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59" name="Google Shape;1259;p66"/>
          <p:cNvSpPr txBox="1"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Questrial"/>
              <a:buNone/>
            </a:pPr>
            <a:r>
              <a:rPr lang="en-US">
                <a:solidFill>
                  <a:srgbClr val="FFFFFF"/>
                </a:solidFill>
              </a:rPr>
              <a:t>CONCLUSION</a:t>
            </a:r>
            <a:endParaRPr/>
          </a:p>
        </p:txBody>
      </p:sp>
      <p:pic>
        <p:nvPicPr>
          <p:cNvPr id="1260" name="Google Shape;1260;p66"/>
          <p:cNvPicPr preferRelativeResize="0"/>
          <p:nvPr/>
        </p:nvPicPr>
        <p:blipFill rotWithShape="1">
          <a:blip r:embed="rId3">
            <a:alphaModFix/>
          </a:blip>
          <a:srcRect l="5465" r="861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66"/>
          <p:cNvSpPr/>
          <p:nvPr/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62" name="Google Shape;1262;p66"/>
          <p:cNvSpPr txBox="1">
            <a:spLocks noGrp="1"/>
          </p:cNvSpPr>
          <p:nvPr>
            <p:ph type="body" idx="1"/>
          </p:nvPr>
        </p:nvSpPr>
        <p:spPr>
          <a:xfrm>
            <a:off x="8029319" y="917725"/>
            <a:ext cx="3424739" cy="485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128016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128016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128016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2400" dirty="0">
                <a:solidFill>
                  <a:srgbClr val="FFFFFF"/>
                </a:solidFill>
              </a:rPr>
              <a:t>Model 3</a:t>
            </a:r>
            <a:endParaRPr dirty="0"/>
          </a:p>
          <a:p>
            <a:pPr marL="128016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FFFFFF"/>
              </a:solidFill>
            </a:endParaRPr>
          </a:p>
          <a:p>
            <a:pPr marL="265176" lvl="1" indent="-1371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 dirty="0">
                <a:solidFill>
                  <a:srgbClr val="FFFFFF"/>
                </a:solidFill>
              </a:rPr>
              <a:t>Able to predict and analyze Casual Users and Registered Users separately</a:t>
            </a:r>
            <a:endParaRPr dirty="0"/>
          </a:p>
          <a:p>
            <a:pPr marL="128016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000" i="1" dirty="0">
              <a:solidFill>
                <a:srgbClr val="FFFFFF"/>
              </a:solidFill>
            </a:endParaRPr>
          </a:p>
          <a:p>
            <a:pPr marL="265176" lvl="1" indent="-13715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</a:pPr>
            <a:r>
              <a:rPr lang="en-US" sz="2000" i="1" dirty="0">
                <a:solidFill>
                  <a:srgbClr val="FFFFFF"/>
                </a:solidFill>
              </a:rPr>
              <a:t>Best prediction accuracy according to out-sample RMSE and MAD</a:t>
            </a:r>
            <a:endParaRPr dirty="0"/>
          </a:p>
          <a:p>
            <a:pPr marL="265176" lvl="1" indent="-1015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000" i="1" dirty="0">
              <a:solidFill>
                <a:srgbClr val="FFFFFF"/>
              </a:solidFill>
            </a:endParaRPr>
          </a:p>
          <a:p>
            <a:pPr marL="128016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000" i="1" dirty="0">
              <a:solidFill>
                <a:srgbClr val="FFFFFF"/>
              </a:solidFill>
            </a:endParaRPr>
          </a:p>
          <a:p>
            <a:pPr marL="265176" lvl="1" indent="-2285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9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19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SEASONAL PATTERN</a:t>
            </a:r>
            <a:endParaRPr>
              <a:solidFill>
                <a:srgbClr val="1482AB"/>
              </a:solidFill>
            </a:endParaRPr>
          </a:p>
        </p:txBody>
      </p:sp>
      <p:cxnSp>
        <p:nvCxnSpPr>
          <p:cNvPr id="167" name="Google Shape;167;p19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984" y="1110393"/>
            <a:ext cx="6896936" cy="46381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9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170" name="Google Shape;170;p19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171" name="Google Shape;171;p19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172" name="Google Shape;172;p19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19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19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19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6" name="Google Shape;176;p19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9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78" name="Google Shape;178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9" name="Google Shape;179;p19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6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7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0" name="Google Shape;1270;p6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1" name="Google Shape;1271;p67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72" name="Google Shape;1272;p67"/>
          <p:cNvSpPr/>
          <p:nvPr/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73" name="Google Shape;1273;p67"/>
          <p:cNvSpPr txBox="1">
            <a:spLocks noGrp="1"/>
          </p:cNvSpPr>
          <p:nvPr>
            <p:ph type="title"/>
          </p:nvPr>
        </p:nvSpPr>
        <p:spPr>
          <a:xfrm>
            <a:off x="7354454" y="640080"/>
            <a:ext cx="4208656" cy="303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Questrial"/>
              <a:buNone/>
            </a:pPr>
            <a:r>
              <a:rPr lang="en-US" sz="4800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THAT’S ALL, FOLKS! </a:t>
            </a:r>
            <a:r>
              <a:rPr lang="en-US" sz="4800">
                <a:solidFill>
                  <a:srgbClr val="FFFFFF"/>
                </a:solidFill>
              </a:rPr>
              <a:t>ADIOS~</a:t>
            </a:r>
            <a:endParaRPr sz="4800" cap="none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274" name="Google Shape;1274;p67"/>
          <p:cNvPicPr preferRelativeResize="0"/>
          <p:nvPr/>
        </p:nvPicPr>
        <p:blipFill rotWithShape="1">
          <a:blip r:embed="rId3">
            <a:alphaModFix/>
          </a:blip>
          <a:srcRect b="6146"/>
          <a:stretch/>
        </p:blipFill>
        <p:spPr>
          <a:xfrm>
            <a:off x="643467" y="699753"/>
            <a:ext cx="5459470" cy="54594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5" name="Google Shape;1275;p67"/>
          <p:cNvCxnSpPr/>
          <p:nvPr/>
        </p:nvCxnSpPr>
        <p:spPr>
          <a:xfrm>
            <a:off x="7506857" y="3765314"/>
            <a:ext cx="3931920" cy="0"/>
          </a:xfrm>
          <a:prstGeom prst="straightConnector1">
            <a:avLst/>
          </a:prstGeom>
          <a:noFill/>
          <a:ln w="19050" cap="flat" cmpd="sng">
            <a:solidFill>
              <a:srgbClr val="D0EEF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20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20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188" name="Google Shape;188;p20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9" name="Google Shape;18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984" y="1136257"/>
            <a:ext cx="6896936" cy="4586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0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191" name="Google Shape;191;p20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192" name="Google Shape;192;p20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193" name="Google Shape;193;p20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" name="Google Shape;194;p20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Google Shape;195;p20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Google Shape;196;p20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Google Shape;197;p20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8" name="Google Shape;198;p20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199" name="Google Shape;199;p2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0" name="Google Shape;200;p20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20"/>
          <p:cNvSpPr txBox="1">
            <a:spLocks noGrp="1"/>
          </p:cNvSpPr>
          <p:nvPr>
            <p:ph type="title"/>
          </p:nvPr>
        </p:nvSpPr>
        <p:spPr>
          <a:xfrm>
            <a:off x="-83600" y="640075"/>
            <a:ext cx="41748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>
                <a:solidFill>
                  <a:srgbClr val="1482AB"/>
                </a:solidFill>
              </a:rPr>
              <a:t>TEMPERATURE</a:t>
            </a: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VS BIKE </a:t>
            </a:r>
            <a:endParaRPr sz="4400" cap="none">
              <a:solidFill>
                <a:srgbClr val="0C0C0C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USAGE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2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1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0" name="Google Shape;210;p21"/>
          <p:cNvSpPr txBox="1">
            <a:spLocks noGrp="1"/>
          </p:cNvSpPr>
          <p:nvPr>
            <p:ph type="title"/>
          </p:nvPr>
        </p:nvSpPr>
        <p:spPr>
          <a:xfrm>
            <a:off x="713005" y="640080"/>
            <a:ext cx="33780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HUMIDITY</a:t>
            </a: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VS BIKE USAGE</a:t>
            </a:r>
            <a:endParaRPr/>
          </a:p>
        </p:txBody>
      </p:sp>
      <p:cxnSp>
        <p:nvCxnSpPr>
          <p:cNvPr id="211" name="Google Shape;211;p21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2" name="Google Shape;21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984" y="1136257"/>
            <a:ext cx="6896936" cy="45864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1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214" name="Google Shape;214;p21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215" name="Google Shape;215;p21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216" name="Google Shape;216;p21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7" name="Google Shape;217;p21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" name="Google Shape;218;p21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" name="Google Shape;219;p21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21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" name="Google Shape;221;p21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22" name="Google Shape;222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3" name="Google Shape;223;p21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22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" name="Google Shape;231;p22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294675" y="640075"/>
            <a:ext cx="37965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WINDSPE</a:t>
            </a:r>
            <a:r>
              <a:rPr lang="en-US" sz="4400">
                <a:solidFill>
                  <a:srgbClr val="1482AB"/>
                </a:solidFill>
              </a:rPr>
              <a:t>E</a:t>
            </a:r>
            <a:r>
              <a:rPr lang="en-US" sz="4400" cap="none">
                <a:solidFill>
                  <a:srgbClr val="1482AB"/>
                </a:solidFill>
                <a:latin typeface="Questrial"/>
                <a:ea typeface="Questrial"/>
                <a:cs typeface="Questrial"/>
                <a:sym typeface="Questrial"/>
              </a:rPr>
              <a:t>D</a:t>
            </a: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 VS BIKE USAGE</a:t>
            </a:r>
            <a:endParaRPr/>
          </a:p>
        </p:txBody>
      </p:sp>
      <p:cxnSp>
        <p:nvCxnSpPr>
          <p:cNvPr id="233" name="Google Shape;233;p22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984" y="1101773"/>
            <a:ext cx="6896936" cy="4655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2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236" name="Google Shape;236;p22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237" name="Google Shape;237;p22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238" name="Google Shape;238;p22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9" name="Google Shape;239;p22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22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1" name="Google Shape;241;p22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22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22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44" name="Google Shape;244;p2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5" name="Google Shape;245;p22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 extrusionOk="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2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3" name="Google Shape;253;p23"/>
          <p:cNvSpPr/>
          <p:nvPr/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4" name="Google Shape;254;p23"/>
          <p:cNvSpPr txBox="1">
            <a:spLocks noGrp="1"/>
          </p:cNvSpPr>
          <p:nvPr>
            <p:ph type="title"/>
          </p:nvPr>
        </p:nvSpPr>
        <p:spPr>
          <a:xfrm>
            <a:off x="151300" y="664350"/>
            <a:ext cx="4157700" cy="30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Questrial"/>
              <a:buNone/>
            </a:pPr>
            <a:r>
              <a:rPr lang="en-US" sz="4400" cap="none">
                <a:solidFill>
                  <a:srgbClr val="0C0C0C"/>
                </a:solidFill>
                <a:latin typeface="Questrial"/>
                <a:ea typeface="Questrial"/>
                <a:cs typeface="Questrial"/>
                <a:sym typeface="Questrial"/>
              </a:rPr>
              <a:t>CORRELATION PLOT</a:t>
            </a:r>
            <a:endParaRPr/>
          </a:p>
        </p:txBody>
      </p:sp>
      <p:cxnSp>
        <p:nvCxnSpPr>
          <p:cNvPr id="255" name="Google Shape;255;p23"/>
          <p:cNvCxnSpPr/>
          <p:nvPr/>
        </p:nvCxnSpPr>
        <p:spPr>
          <a:xfrm>
            <a:off x="700698" y="3765314"/>
            <a:ext cx="3200400" cy="0"/>
          </a:xfrm>
          <a:prstGeom prst="straightConnector1">
            <a:avLst/>
          </a:prstGeom>
          <a:noFill/>
          <a:ln w="19050" cap="flat" cmpd="sng">
            <a:solidFill>
              <a:srgbClr val="1482A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b="722"/>
          <a:stretch/>
        </p:blipFill>
        <p:spPr>
          <a:xfrm>
            <a:off x="4835498" y="203105"/>
            <a:ext cx="6147459" cy="553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3"/>
          <p:cNvGrpSpPr/>
          <p:nvPr/>
        </p:nvGrpSpPr>
        <p:grpSpPr>
          <a:xfrm>
            <a:off x="0" y="6387620"/>
            <a:ext cx="12192000" cy="470380"/>
            <a:chOff x="0" y="6387620"/>
            <a:chExt cx="12192000" cy="470380"/>
          </a:xfrm>
        </p:grpSpPr>
        <p:grpSp>
          <p:nvGrpSpPr>
            <p:cNvPr id="258" name="Google Shape;258;p23"/>
            <p:cNvGrpSpPr/>
            <p:nvPr/>
          </p:nvGrpSpPr>
          <p:grpSpPr>
            <a:xfrm>
              <a:off x="0" y="6387620"/>
              <a:ext cx="12192000" cy="470379"/>
              <a:chOff x="0" y="6387620"/>
              <a:chExt cx="12192000" cy="470379"/>
            </a:xfrm>
          </p:grpSpPr>
          <p:grpSp>
            <p:nvGrpSpPr>
              <p:cNvPr id="259" name="Google Shape;259;p23"/>
              <p:cNvGrpSpPr/>
              <p:nvPr/>
            </p:nvGrpSpPr>
            <p:grpSpPr>
              <a:xfrm>
                <a:off x="0" y="6387620"/>
                <a:ext cx="12192000" cy="470379"/>
                <a:chOff x="0" y="6387620"/>
                <a:chExt cx="12192000" cy="470379"/>
              </a:xfrm>
            </p:grpSpPr>
            <p:sp>
              <p:nvSpPr>
                <p:cNvPr id="260" name="Google Shape;260;p23"/>
                <p:cNvSpPr/>
                <p:nvPr/>
              </p:nvSpPr>
              <p:spPr>
                <a:xfrm>
                  <a:off x="0" y="6387620"/>
                  <a:ext cx="12192000" cy="470379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23"/>
                <p:cNvSpPr txBox="1"/>
                <p:nvPr/>
              </p:nvSpPr>
              <p:spPr>
                <a:xfrm>
                  <a:off x="1306675" y="6419800"/>
                  <a:ext cx="1295700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sng" strike="noStrike" cap="none">
                      <a:solidFill>
                        <a:srgbClr val="FF66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Introduction</a:t>
                  </a:r>
                  <a:endParaRPr sz="1400" b="1" i="0" u="sng" strike="noStrike" cap="none">
                    <a:solidFill>
                      <a:srgbClr val="FF66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23"/>
                <p:cNvSpPr txBox="1"/>
                <p:nvPr/>
              </p:nvSpPr>
              <p:spPr>
                <a:xfrm>
                  <a:off x="3460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1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23"/>
                <p:cNvSpPr txBox="1"/>
                <p:nvPr/>
              </p:nvSpPr>
              <p:spPr>
                <a:xfrm>
                  <a:off x="5223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</a:t>
                  </a:r>
                  <a:r>
                    <a:rPr lang="en-US" sz="1400" b="0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4" name="Google Shape;264;p23"/>
                <p:cNvSpPr txBox="1"/>
                <p:nvPr/>
              </p:nvSpPr>
              <p:spPr>
                <a:xfrm>
                  <a:off x="6986632" y="6419800"/>
                  <a:ext cx="905552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Model 3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" name="Google Shape;265;p23"/>
                <p:cNvSpPr txBox="1"/>
                <p:nvPr/>
              </p:nvSpPr>
              <p:spPr>
                <a:xfrm>
                  <a:off x="8749632" y="6419800"/>
                  <a:ext cx="1529489" cy="323400"/>
                </a:xfrm>
                <a:prstGeom prst="rect">
                  <a:avLst/>
                </a:prstGeom>
                <a:solidFill>
                  <a:srgbClr val="D0EE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0ACB2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Conclusion</a:t>
                  </a:r>
                  <a:endParaRPr sz="1400" b="1" i="0" u="none" strike="noStrike" cap="none">
                    <a:solidFill>
                      <a:srgbClr val="A0ACB2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266" name="Google Shape;266;p2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037178" y="6493528"/>
                <a:ext cx="269497" cy="2585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7" name="Google Shape;267;p23"/>
            <p:cNvSpPr/>
            <p:nvPr/>
          </p:nvSpPr>
          <p:spPr>
            <a:xfrm>
              <a:off x="0" y="6770318"/>
              <a:ext cx="12192000" cy="876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780</Words>
  <Application>Microsoft Macintosh PowerPoint</Application>
  <PresentationFormat>Widescreen</PresentationFormat>
  <Paragraphs>356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Questrial</vt:lpstr>
      <vt:lpstr>Calibri</vt:lpstr>
      <vt:lpstr>Arial</vt:lpstr>
      <vt:lpstr>Noto Sans Symbols</vt:lpstr>
      <vt:lpstr>Avenir</vt:lpstr>
      <vt:lpstr>Integral</vt:lpstr>
      <vt:lpstr>Integral</vt:lpstr>
      <vt:lpstr>BIKE SHARE PREDICTION ANALYSIS</vt:lpstr>
      <vt:lpstr>GROUP 13</vt:lpstr>
      <vt:lpstr>TABLE OF CONTENT</vt:lpstr>
      <vt:lpstr>OBJECTIVES</vt:lpstr>
      <vt:lpstr>SEASONAL PATTERN</vt:lpstr>
      <vt:lpstr>TEMPERATURE VS BIKE  USAGE</vt:lpstr>
      <vt:lpstr>HUMIDITY VS BIKE USAGE</vt:lpstr>
      <vt:lpstr>WINDSPEED VS BIKE USAGE</vt:lpstr>
      <vt:lpstr>CORRELATION PLOT</vt:lpstr>
      <vt:lpstr>CORRELATION</vt:lpstr>
      <vt:lpstr>SEASON </vt:lpstr>
      <vt:lpstr>HOLIDAY </vt:lpstr>
      <vt:lpstr>WORKING DAY </vt:lpstr>
      <vt:lpstr>WEEKDAY </vt:lpstr>
      <vt:lpstr>WEATHER </vt:lpstr>
      <vt:lpstr>Model1</vt:lpstr>
      <vt:lpstr>SPLIT DATA</vt:lpstr>
      <vt:lpstr>MODEL 1      FULL MODEL</vt:lpstr>
      <vt:lpstr>MODEL 1      FULL MODEL</vt:lpstr>
      <vt:lpstr>MODEL 1.1</vt:lpstr>
      <vt:lpstr>MODEL 1.1</vt:lpstr>
      <vt:lpstr>MODEL 1.1 DIAGNOSTICS</vt:lpstr>
      <vt:lpstr>MODEL 1.1 RESIDUAL PLOT NUMERIC</vt:lpstr>
      <vt:lpstr>MODEL 1.1 RESIDUAL PLOT CATEGORICAL</vt:lpstr>
      <vt:lpstr>MODEL 1.1 RESIDUAL PLOT</vt:lpstr>
      <vt:lpstr>MODEL 1.2</vt:lpstr>
      <vt:lpstr>MODEL 1.2 BP-TEST</vt:lpstr>
      <vt:lpstr>MODEL 1.2 COCHRANE-ORCUTT TEST</vt:lpstr>
      <vt:lpstr>MODEL 1.2 COCHRANE-ORCUTT PROCEDURE</vt:lpstr>
      <vt:lpstr>MODEL 1.2 ANOVA</vt:lpstr>
      <vt:lpstr>MODEL 1.2 PREDICTION</vt:lpstr>
      <vt:lpstr>Model2</vt:lpstr>
      <vt:lpstr>MODEL 2</vt:lpstr>
      <vt:lpstr>MODEL 2  PREDICTION</vt:lpstr>
      <vt:lpstr>Model3</vt:lpstr>
      <vt:lpstr>MODEL 3 CASUAL VS REGISTERED</vt:lpstr>
      <vt:lpstr>PowerPoint Presentation</vt:lpstr>
      <vt:lpstr>PowerPoint Presentation</vt:lpstr>
      <vt:lpstr>MODEL 3.1 REGISTERED</vt:lpstr>
      <vt:lpstr>MODEL 3.2 REGISTERED</vt:lpstr>
      <vt:lpstr>MODEL 3.2</vt:lpstr>
      <vt:lpstr>MODEL 3.1 CASUAL</vt:lpstr>
      <vt:lpstr>MODEL 3.1 CASUAL PREDICTION</vt:lpstr>
      <vt:lpstr>MODEL 3.1 COMBINED PREDICTION</vt:lpstr>
      <vt:lpstr>Conclusion</vt:lpstr>
      <vt:lpstr>COMPARISON</vt:lpstr>
      <vt:lpstr>CONCLUSION</vt:lpstr>
      <vt:lpstr>CONCLUSION</vt:lpstr>
      <vt:lpstr>CONCLUSION</vt:lpstr>
      <vt:lpstr>THAT’S ALL, FOLKS! ADIOS~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SHARE PREDICTION ANALYSIS</dc:title>
  <cp:lastModifiedBy>Habeeb Ahamed AJWAD</cp:lastModifiedBy>
  <cp:revision>14</cp:revision>
  <dcterms:modified xsi:type="dcterms:W3CDTF">2018-12-14T09:27:33Z</dcterms:modified>
</cp:coreProperties>
</file>